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304" r:id="rId2"/>
    <p:sldId id="306" r:id="rId3"/>
    <p:sldId id="307" r:id="rId4"/>
    <p:sldId id="259" r:id="rId5"/>
    <p:sldId id="260" r:id="rId6"/>
    <p:sldId id="263" r:id="rId7"/>
    <p:sldId id="265" r:id="rId8"/>
    <p:sldId id="266" r:id="rId9"/>
    <p:sldId id="269" r:id="rId10"/>
    <p:sldId id="273" r:id="rId11"/>
    <p:sldId id="274" r:id="rId12"/>
    <p:sldId id="275" r:id="rId13"/>
    <p:sldId id="276" r:id="rId14"/>
    <p:sldId id="281" r:id="rId15"/>
    <p:sldId id="283" r:id="rId16"/>
    <p:sldId id="284" r:id="rId17"/>
    <p:sldId id="289" r:id="rId18"/>
    <p:sldId id="293" r:id="rId19"/>
    <p:sldId id="296" r:id="rId20"/>
    <p:sldId id="298" r:id="rId21"/>
    <p:sldId id="299" r:id="rId22"/>
    <p:sldId id="300" r:id="rId23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660033"/>
    <a:srgbClr val="FFFFFF"/>
    <a:srgbClr val="0000CC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fr-FR" alt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fr-FR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2CC7-9F3B-408E-8285-961E493D4EB0}" type="datetimeFigureOut">
              <a:rPr lang="en-US"/>
              <a:pPr>
                <a:defRPr/>
              </a:pPr>
              <a:t>18/01/2016</a:t>
            </a:fld>
            <a:endParaRPr lang="fr-F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A0B6-171B-4E52-B301-40718769B2E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DE299-4509-4D74-A393-F23239C40A10}" type="datetimeFigureOut">
              <a:rPr lang="en-US"/>
              <a:pPr>
                <a:defRPr/>
              </a:pPr>
              <a:t>18/01/2016</a:t>
            </a:fld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9C46D-FC27-46B3-B3C8-30ED54A25C9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89E42-70E0-4580-8887-87967B1A693E}" type="datetimeFigureOut">
              <a:rPr lang="en-US"/>
              <a:pPr>
                <a:defRPr/>
              </a:pPr>
              <a:t>18/01/2016</a:t>
            </a:fld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7624-A4B8-4BA9-BC18-7F4C6808010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C7090-6B15-4D2B-B3AF-70F99BF420FC}" type="datetimeFigureOut">
              <a:rPr lang="en-US"/>
              <a:pPr>
                <a:defRPr/>
              </a:pPr>
              <a:t>18/01/2016</a:t>
            </a:fld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41BF4-FC73-435A-8EB4-40E36E99A32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397D4-3BDA-4777-9C61-05E3F1A746F0}" type="datetimeFigureOut">
              <a:rPr lang="en-US"/>
              <a:pPr>
                <a:defRPr/>
              </a:pPr>
              <a:t>18/01/2016</a:t>
            </a:fld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DA1F-E27A-4A36-9C67-41E958BAD45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AB629-09A1-4C97-B404-693C1689C69E}" type="datetimeFigureOut">
              <a:rPr lang="en-US"/>
              <a:pPr>
                <a:defRPr/>
              </a:pPr>
              <a:t>18/01/2016</a:t>
            </a:fld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99C9D-1C90-410F-A030-5AA2440BBFA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C23D-3425-4999-ADA5-6C99BF3CD59F}" type="datetimeFigureOut">
              <a:rPr lang="en-US"/>
              <a:pPr>
                <a:defRPr/>
              </a:pPr>
              <a:t>18/01/2016</a:t>
            </a:fld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5916-0220-4957-961D-2679A178B34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83E49-A2A4-4AF1-86A0-C35146531A0B}" type="datetimeFigureOut">
              <a:rPr lang="en-US"/>
              <a:pPr>
                <a:defRPr/>
              </a:pPr>
              <a:t>18/01/2016</a:t>
            </a:fld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B3BDE-DEC1-405A-AD7A-C78655906C5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B278-1E15-4A78-8D53-24152BB71542}" type="datetimeFigureOut">
              <a:rPr lang="en-US"/>
              <a:pPr>
                <a:defRPr/>
              </a:pPr>
              <a:t>18/01/2016</a:t>
            </a:fld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4EB59-69FB-413F-ADEF-1F4E99D8D35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12D4-85D5-4CB7-9532-A27DDD42AACB}" type="datetimeFigureOut">
              <a:rPr lang="en-US"/>
              <a:pPr>
                <a:defRPr/>
              </a:pPr>
              <a:t>18/01/2016</a:t>
            </a:fld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2E878-B97E-44CD-81BB-40F71B33333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50F83-12AE-4A43-A72B-9E2115B8E0A1}" type="datetimeFigureOut">
              <a:rPr lang="en-US"/>
              <a:pPr>
                <a:defRPr/>
              </a:pPr>
              <a:t>18/01/2016</a:t>
            </a:fld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F1383-BFB7-45A6-B74C-BC6C87071C8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+mj-lt"/>
              </a:defRPr>
            </a:lvl1pPr>
          </a:lstStyle>
          <a:p>
            <a:pPr>
              <a:defRPr/>
            </a:pPr>
            <a:fld id="{FB5090EF-B568-4DEE-999A-55DC46C2C36D}" type="datetimeFigureOut">
              <a:rPr lang="en-US"/>
              <a:pPr>
                <a:defRPr/>
              </a:pPr>
              <a:t>18/01/2016</a:t>
            </a:fld>
            <a:endParaRPr lang="fr-FR" alt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j-lt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j-lt"/>
              </a:defRPr>
            </a:lvl1pPr>
          </a:lstStyle>
          <a:p>
            <a:pPr>
              <a:defRPr/>
            </a:pPr>
            <a:fld id="{520022CE-29FC-443C-B67B-292BB1D513E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6759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rtl="1"/>
            <a:endParaRPr kumimoji="0" lang="ar-SA" sz="1800">
              <a:latin typeface="Calibri" pitchFamily="34" charset="0"/>
            </a:endParaRPr>
          </a:p>
        </p:txBody>
      </p:sp>
      <p:sp>
        <p:nvSpPr>
          <p:cNvPr id="70666" name="Rectangle 7"/>
          <p:cNvSpPr>
            <a:spLocks noChangeArrowheads="1"/>
          </p:cNvSpPr>
          <p:nvPr/>
        </p:nvSpPr>
        <p:spPr bwMode="auto">
          <a:xfrm>
            <a:off x="357188" y="2262188"/>
            <a:ext cx="852646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056" bIns="0" anchor="ctr">
            <a:spAutoFit/>
          </a:bodyPr>
          <a:lstStyle/>
          <a:p>
            <a:pPr algn="ctr" eaLnBrk="0" hangingPunct="0">
              <a:tabLst>
                <a:tab pos="3581400" algn="l"/>
              </a:tabLst>
              <a:defRPr/>
            </a:pPr>
            <a:endParaRPr kumimoji="0" lang="en-US" sz="900" dirty="0">
              <a:cs typeface="Times New Roman" pitchFamily="18" charset="0"/>
            </a:endParaRPr>
          </a:p>
          <a:p>
            <a:pPr algn="ctr" eaLnBrk="0" hangingPunct="0">
              <a:tabLst>
                <a:tab pos="3581400" algn="l"/>
              </a:tabLst>
              <a:defRPr/>
            </a:pPr>
            <a:endParaRPr kumimoji="0" lang="en-US" sz="900" dirty="0">
              <a:cs typeface="Times New Roman" pitchFamily="18" charset="0"/>
            </a:endParaRPr>
          </a:p>
          <a:p>
            <a:pPr algn="ctr" eaLnBrk="0" hangingPunct="0">
              <a:tabLst>
                <a:tab pos="3581400" algn="l"/>
              </a:tabLst>
              <a:defRPr/>
            </a:pPr>
            <a:endParaRPr kumimoji="0" lang="en-US" sz="900" dirty="0">
              <a:cs typeface="Times New Roman" pitchFamily="18" charset="0"/>
            </a:endParaRPr>
          </a:p>
          <a:p>
            <a:pPr algn="ctr" eaLnBrk="0" hangingPunct="0">
              <a:tabLst>
                <a:tab pos="3581400" algn="l"/>
              </a:tabLst>
              <a:defRPr/>
            </a:pPr>
            <a:endParaRPr kumimoji="0" lang="en-US" sz="900" dirty="0">
              <a:cs typeface="Times New Roman" pitchFamily="18" charset="0"/>
            </a:endParaRPr>
          </a:p>
          <a:p>
            <a:pPr algn="ctr" eaLnBrk="0" hangingPunct="0">
              <a:tabLst>
                <a:tab pos="3581400" algn="l"/>
              </a:tabLst>
              <a:defRPr/>
            </a:pPr>
            <a:endParaRPr kumimoji="0" lang="en-US" sz="900" dirty="0">
              <a:cs typeface="Times New Roman" pitchFamily="18" charset="0"/>
            </a:endParaRPr>
          </a:p>
          <a:p>
            <a:pPr algn="ctr" eaLnBrk="0" hangingPunct="0">
              <a:tabLst>
                <a:tab pos="3581400" algn="l"/>
              </a:tabLst>
              <a:defRPr/>
            </a:pPr>
            <a:r>
              <a:rPr kumimoji="0" lang="fr-FR" sz="4400" b="1" dirty="0">
                <a:solidFill>
                  <a:srgbClr val="0000CC"/>
                </a:solidFill>
                <a:cs typeface="Times New Roman" pitchFamily="18" charset="0"/>
              </a:rPr>
              <a:t>Le JE</a:t>
            </a:r>
            <a:r>
              <a:rPr kumimoji="0" lang="en-US" sz="4400" b="1" dirty="0">
                <a:solidFill>
                  <a:srgbClr val="0000CC"/>
                </a:solidFill>
              </a:rPr>
              <a:t>Û</a:t>
            </a:r>
            <a:r>
              <a:rPr kumimoji="0" lang="fr-FR" sz="4400" b="1" dirty="0">
                <a:solidFill>
                  <a:srgbClr val="0000CC"/>
                </a:solidFill>
                <a:cs typeface="Times New Roman" pitchFamily="18" charset="0"/>
              </a:rPr>
              <a:t>NE - </a:t>
            </a:r>
            <a:r>
              <a:rPr kumimoji="0" lang="ar-LB" sz="4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الصوم</a:t>
            </a:r>
            <a:endParaRPr kumimoji="0" lang="fr-FR" sz="44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ctr" eaLnBrk="0" hangingPunct="0">
              <a:tabLst>
                <a:tab pos="3581400" algn="l"/>
              </a:tabLst>
              <a:defRPr/>
            </a:pPr>
            <a:endParaRPr kumimoji="0" lang="fr-FR" sz="2800" b="1" dirty="0">
              <a:cs typeface="Times New Roman" pitchFamily="18" charset="0"/>
            </a:endParaRPr>
          </a:p>
          <a:p>
            <a:pPr algn="ctr" eaLnBrk="0" hangingPunct="0">
              <a:tabLst>
                <a:tab pos="3581400" algn="l"/>
              </a:tabLst>
              <a:defRPr/>
            </a:pPr>
            <a:endParaRPr kumimoji="0" lang="fr-FR" sz="2800" b="1" dirty="0">
              <a:cs typeface="Times New Roman" pitchFamily="18" charset="0"/>
            </a:endParaRPr>
          </a:p>
          <a:p>
            <a:pPr algn="ctr" eaLnBrk="0" hangingPunct="0">
              <a:tabLst>
                <a:tab pos="3581400" algn="l"/>
              </a:tabLst>
              <a:defRPr/>
            </a:pPr>
            <a:r>
              <a:rPr kumimoji="0" lang="fr-FR" b="1" u="sng" dirty="0" err="1">
                <a:cs typeface="Times New Roman" pitchFamily="18" charset="0"/>
              </a:rPr>
              <a:t>Presented</a:t>
            </a:r>
            <a:r>
              <a:rPr kumimoji="0" lang="fr-FR" b="1" u="sng" dirty="0">
                <a:cs typeface="Times New Roman" pitchFamily="18" charset="0"/>
              </a:rPr>
              <a:t> </a:t>
            </a:r>
            <a:r>
              <a:rPr kumimoji="0" lang="fr-FR" b="1" u="sng" dirty="0">
                <a:cs typeface="Times New Roman" pitchFamily="18" charset="0"/>
              </a:rPr>
              <a:t>by:</a:t>
            </a:r>
          </a:p>
          <a:p>
            <a:pPr algn="ctr" eaLnBrk="0" hangingPunct="0">
              <a:tabLst>
                <a:tab pos="3581400" algn="l"/>
              </a:tabLst>
              <a:defRPr/>
            </a:pPr>
            <a:endParaRPr kumimoji="0" lang="fr-FR" sz="1200" b="1" u="sng" dirty="0">
              <a:cs typeface="Times New Roman" pitchFamily="18" charset="0"/>
            </a:endParaRPr>
          </a:p>
          <a:p>
            <a:pPr algn="ctr" eaLnBrk="0" hangingPunct="0">
              <a:tabLst>
                <a:tab pos="3581400" algn="l"/>
              </a:tabLst>
              <a:defRPr/>
            </a:pPr>
            <a:r>
              <a:rPr kumimoji="0" lang="fr-FR" b="1" dirty="0">
                <a:cs typeface="Times New Roman" pitchFamily="18" charset="0"/>
              </a:rPr>
              <a:t>Alexandre Roumi</a:t>
            </a:r>
            <a:endParaRPr kumimoji="0" lang="fr-FR" dirty="0">
              <a:cs typeface="Times New Roman" pitchFamily="18" charset="0"/>
            </a:endParaRPr>
          </a:p>
          <a:p>
            <a:pPr eaLnBrk="0" hangingPunct="0">
              <a:tabLst>
                <a:tab pos="3581400" algn="l"/>
              </a:tabLst>
              <a:defRPr/>
            </a:pPr>
            <a:r>
              <a:rPr kumimoji="0" lang="fr-FR" sz="2000" b="1" i="1" dirty="0" err="1">
                <a:cs typeface="Times New Roman" pitchFamily="18" charset="0"/>
              </a:rPr>
              <a:t>June</a:t>
            </a:r>
            <a:r>
              <a:rPr kumimoji="0" lang="fr-FR" sz="2000" b="1" i="1" dirty="0">
                <a:cs typeface="Times New Roman" pitchFamily="18" charset="0"/>
              </a:rPr>
              <a:t>, 2013</a:t>
            </a:r>
            <a:endParaRPr kumimoji="0" lang="fr-FR" sz="2000" b="1" i="1" dirty="0">
              <a:cs typeface="Times New Roman" pitchFamily="18" charset="0"/>
            </a:endParaRPr>
          </a:p>
          <a:p>
            <a:pPr algn="l" eaLnBrk="0" hangingPunct="0">
              <a:tabLst>
                <a:tab pos="3581400" algn="l"/>
              </a:tabLst>
              <a:defRPr/>
            </a:pPr>
            <a:endParaRPr kumimoji="0" lang="fr-FR" sz="1800" i="1" dirty="0">
              <a:cs typeface="Times New Roman" pitchFamily="18" charset="0"/>
            </a:endParaRPr>
          </a:p>
        </p:txBody>
      </p:sp>
      <p:pic>
        <p:nvPicPr>
          <p:cNvPr id="3076" name="Picture 5" descr="AlNourCoo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0"/>
            <a:ext cx="1619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jeun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812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algn="r" rtl="1" eaLnBrk="1" hangingPunct="1">
              <a:defRPr/>
            </a:pPr>
            <a:r>
              <a:rPr lang="ar-L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الرموز الفمويّة للخطيئة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algn="r" rtl="1" eaLnBrk="1" hangingPunct="1"/>
            <a:r>
              <a:rPr lang="ar-LB" b="1" smtClean="0"/>
              <a:t>افتراس الإنسان للعالم المخلوق</a:t>
            </a:r>
          </a:p>
          <a:p>
            <a:pPr algn="r" rtl="1" eaLnBrk="1" hangingPunct="1">
              <a:buFont typeface="Wingdings" pitchFamily="2" charset="2"/>
              <a:buNone/>
            </a:pPr>
            <a:r>
              <a:rPr lang="ar-LB" b="1" smtClean="0"/>
              <a:t>نتيجته الوحدة</a:t>
            </a:r>
            <a:r>
              <a:rPr lang="en-US" b="1" smtClean="0"/>
              <a:t>solitude </a:t>
            </a:r>
            <a:r>
              <a:rPr lang="ar-LB" b="1" smtClean="0"/>
              <a:t> بدل </a:t>
            </a:r>
            <a:endParaRPr lang="en-US" b="1" smtClean="0"/>
          </a:p>
          <a:p>
            <a:pPr algn="r" rtl="1" eaLnBrk="1" hangingPunct="1">
              <a:buFont typeface="Wingdings" pitchFamily="2" charset="2"/>
              <a:buNone/>
            </a:pPr>
            <a:r>
              <a:rPr lang="ar-LB" b="1" smtClean="0"/>
              <a:t>المشاركة</a:t>
            </a:r>
          </a:p>
          <a:p>
            <a:pPr algn="r" rtl="1" eaLnBrk="1" hangingPunct="1"/>
            <a:r>
              <a:rPr lang="ar-LB" b="1" smtClean="0"/>
              <a:t>الإنسان يحاول امتلاك الله</a:t>
            </a:r>
            <a:endParaRPr lang="en-US" b="1" smtClean="0"/>
          </a:p>
          <a:p>
            <a:pPr algn="r" rtl="1" eaLnBrk="1" hangingPunct="1">
              <a:buFont typeface="Wingdings" pitchFamily="2" charset="2"/>
              <a:buNone/>
            </a:pPr>
            <a:r>
              <a:rPr lang="ar-LB" b="1" smtClean="0"/>
              <a:t> عبر امتلاك مخلوقات الله</a:t>
            </a:r>
          </a:p>
          <a:p>
            <a:pPr algn="r" rtl="1" eaLnBrk="1" hangingPunct="1"/>
            <a:endParaRPr lang="en-US" b="1" smtClean="0"/>
          </a:p>
        </p:txBody>
      </p:sp>
      <p:pic>
        <p:nvPicPr>
          <p:cNvPr id="12292" name="Picture 5" descr="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algn="r" rtl="1" eaLnBrk="1" hangingPunct="1">
              <a:defRPr/>
            </a:pPr>
            <a:r>
              <a:rPr lang="ar-L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الصوم رفض لهذه العلاقة الإفتراسيّة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algn="r" rtl="1" eaLnBrk="1" hangingPunct="1"/>
            <a:r>
              <a:rPr lang="ar-LB" smtClean="0"/>
              <a:t>فطام حتى ينتقل الإنسان الى المشاركة والعلاقة الشخصيّة</a:t>
            </a:r>
          </a:p>
          <a:p>
            <a:pPr algn="r" rtl="1" eaLnBrk="1" hangingPunct="1"/>
            <a:r>
              <a:rPr lang="ar-LB" smtClean="0"/>
              <a:t>الصوم عن طعام الله بهدف لقاء الله (مثل الرضيع وأمه)</a:t>
            </a:r>
          </a:p>
          <a:p>
            <a:pPr algn="r" rtl="1"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3316" name="Picture 5" descr="ma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971800"/>
            <a:ext cx="48006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32908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vache-ge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rtl="1">
              <a:defRPr/>
            </a:pPr>
            <a:r>
              <a:rPr kumimoji="0" lang="ar-LB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رموز الإنقطاع عن اللحوم والحليب</a:t>
            </a:r>
            <a:endParaRPr kumimoji="0" lang="en-US" sz="36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ar-LB" sz="3000" b="1">
                <a:latin typeface="Arial" charset="0"/>
              </a:rPr>
              <a:t>رفض العلاقة العدائيّة مع المخلوقات</a:t>
            </a:r>
          </a:p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ar-LB" sz="3000" b="1">
                <a:latin typeface="Arial" charset="0"/>
              </a:rPr>
              <a:t>” السلوك الصيامي يقطع علاقة العنف</a:t>
            </a:r>
            <a:endParaRPr kumimoji="0" lang="en-US" sz="3000" b="1">
              <a:latin typeface="Arial" charset="0"/>
            </a:endParaRPr>
          </a:p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kumimoji="0" lang="ar-LB" sz="3000" b="1">
                <a:latin typeface="Arial" charset="0"/>
              </a:rPr>
              <a:t> والقتل مع العالم المخلوق“ </a:t>
            </a:r>
          </a:p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ar-LB" sz="3000" b="1">
                <a:latin typeface="Arial" charset="0"/>
              </a:rPr>
              <a:t>إذاً : الصوم فطام جديد</a:t>
            </a:r>
          </a:p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ar-LB" sz="3000" b="1">
                <a:latin typeface="Arial" charset="0"/>
              </a:rPr>
              <a:t>هدفه التركيز على العلاقة الشخصيّة مع الآخر ( الأم / الله)</a:t>
            </a:r>
          </a:p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0" lang="en-US" sz="3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81000"/>
            <a:ext cx="8229600" cy="4530725"/>
          </a:xfrm>
        </p:spPr>
        <p:txBody>
          <a:bodyPr lIns="92075" tIns="46038" rIns="92075" bIns="46038"/>
          <a:lstStyle/>
          <a:p>
            <a:pPr algn="r" rtl="1" eaLnBrk="1" hangingPunct="1"/>
            <a:r>
              <a:rPr lang="ar-LB" b="1" smtClean="0"/>
              <a:t>الألبان ومشتقّات الحليب : اتصال رمزي بحليب الأم</a:t>
            </a:r>
            <a:endParaRPr lang="en-US" b="1" smtClean="0"/>
          </a:p>
          <a:p>
            <a:pPr algn="r" rtl="1" eaLnBrk="1" hangingPunct="1"/>
            <a:r>
              <a:rPr lang="ar-LB" b="1" smtClean="0"/>
              <a:t>اللّحم في اللاوعي متصل بالجسد وجسد الأم خاصّة</a:t>
            </a:r>
          </a:p>
          <a:p>
            <a:pPr algn="r" rtl="1" eaLnBrk="1" hangingPunct="1">
              <a:buFont typeface="Wingdings" pitchFamily="2" charset="2"/>
              <a:buNone/>
            </a:pPr>
            <a:r>
              <a:rPr lang="ar-LB" b="1" smtClean="0"/>
              <a:t> </a:t>
            </a:r>
            <a:endParaRPr lang="en-US" b="1" smtClean="0"/>
          </a:p>
        </p:txBody>
      </p:sp>
      <p:pic>
        <p:nvPicPr>
          <p:cNvPr id="15363" name="Picture 5" descr="vian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labn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algn="r" rtl="1" eaLnBrk="1" hangingPunct="1">
              <a:defRPr/>
            </a:pPr>
            <a:r>
              <a:rPr lang="ar-L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الصوم لقاء الرب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algn="r" rtl="1" eaLnBrk="1" hangingPunct="1"/>
            <a:r>
              <a:rPr lang="ar-LB" b="1" smtClean="0"/>
              <a:t>هدف الصوم لقاء الختن</a:t>
            </a:r>
          </a:p>
          <a:p>
            <a:pPr algn="r" rtl="1" eaLnBrk="1" hangingPunct="1"/>
            <a:r>
              <a:rPr lang="ar-SA" b="1" smtClean="0"/>
              <a:t>فقال لهم يسوع هل يستطيع بنو العرس</a:t>
            </a:r>
            <a:endParaRPr lang="en-US" b="1" smtClean="0"/>
          </a:p>
          <a:p>
            <a:pPr algn="r" rtl="1" eaLnBrk="1" hangingPunct="1">
              <a:buFont typeface="Wingdings" pitchFamily="2" charset="2"/>
              <a:buNone/>
            </a:pPr>
            <a:r>
              <a:rPr lang="en-US" b="1" smtClean="0"/>
              <a:t> </a:t>
            </a:r>
            <a:r>
              <a:rPr lang="ar-SA" b="1" smtClean="0"/>
              <a:t>ان ينوحوا ما دام العريس معهم.ولكن ستأتي</a:t>
            </a:r>
            <a:endParaRPr lang="en-US" b="1" smtClean="0"/>
          </a:p>
          <a:p>
            <a:pPr algn="r" rtl="1" eaLnBrk="1" hangingPunct="1">
              <a:buFont typeface="Wingdings" pitchFamily="2" charset="2"/>
              <a:buNone/>
            </a:pPr>
            <a:r>
              <a:rPr lang="ar-SA" b="1" smtClean="0"/>
              <a:t> ايام حين يرفع العريس عنهم فحينئذ يصومون</a:t>
            </a:r>
            <a:r>
              <a:rPr lang="ar-LB" b="1" smtClean="0"/>
              <a:t> (مت 9 : 15 )</a:t>
            </a:r>
          </a:p>
          <a:p>
            <a:pPr algn="r" rtl="1" eaLnBrk="1" hangingPunct="1"/>
            <a:r>
              <a:rPr lang="ar-LB" b="1" smtClean="0"/>
              <a:t>وضع شبيه بوضع الرضيع عندما تتركه أمّه موقّتاً </a:t>
            </a:r>
          </a:p>
          <a:p>
            <a:pPr algn="r" rtl="1" eaLnBrk="1" hangingPunct="1"/>
            <a:r>
              <a:rPr lang="ar-LB" b="1" smtClean="0"/>
              <a:t>لذلك هو نوح يجلب الفرح = اللّقيا</a:t>
            </a:r>
            <a:endParaRPr lang="en-US" b="1" smtClean="0"/>
          </a:p>
        </p:txBody>
      </p:sp>
      <p:pic>
        <p:nvPicPr>
          <p:cNvPr id="16388" name="Picture 5" descr="maman (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31242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DSC054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925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algn="r" rtl="1" eaLnBrk="1" hangingPunct="1">
              <a:defRPr/>
            </a:pPr>
            <a:r>
              <a:rPr lang="ar-L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الصلاة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algn="r" rtl="1" eaLnBrk="1" hangingPunct="1"/>
            <a:r>
              <a:rPr lang="ar-LB" b="1" smtClean="0"/>
              <a:t>يتزامن الفطام مع بدء اللّفظ والكلام عند الطفل </a:t>
            </a:r>
          </a:p>
          <a:p>
            <a:pPr algn="r" rtl="1" eaLnBrk="1" hangingPunct="1"/>
            <a:r>
              <a:rPr lang="ar-LB" b="1" smtClean="0"/>
              <a:t>الكلام أيضاً وظيفة فمويّة ولكن أعلى من الأكل</a:t>
            </a:r>
          </a:p>
          <a:p>
            <a:pPr algn="r" rtl="1" eaLnBrk="1" hangingPunct="1"/>
            <a:r>
              <a:rPr lang="ar-LB" b="1" smtClean="0"/>
              <a:t>الكلام يعني علاقة شخصين</a:t>
            </a:r>
          </a:p>
          <a:p>
            <a:pPr algn="r" rtl="1" eaLnBrk="1" hangingPunct="1"/>
            <a:r>
              <a:rPr lang="ar-LB" b="1" smtClean="0"/>
              <a:t>الأم الآن هي مُحادث وليست الأم-الغذاء</a:t>
            </a:r>
          </a:p>
          <a:p>
            <a:pPr algn="r" rtl="1" eaLnBrk="1" hangingPunct="1"/>
            <a:r>
              <a:rPr lang="ar-LB" b="1" smtClean="0"/>
              <a:t>هكذا عبر الصوم ينطلق الكلام مع الله (الصلاة)</a:t>
            </a:r>
          </a:p>
          <a:p>
            <a:pPr algn="r" rtl="1" eaLnBrk="1" hangingPunct="1"/>
            <a:r>
              <a:rPr lang="ar-LB" b="1" smtClean="0"/>
              <a:t>الصوم ليس شيئاً دون صلاة</a:t>
            </a:r>
            <a:endParaRPr lang="en-US" b="1" smtClean="0"/>
          </a:p>
          <a:p>
            <a:pPr algn="r" rtl="1" eaLnBrk="1" hangingPunct="1"/>
            <a:r>
              <a:rPr lang="en-US" sz="1800" b="1" smtClean="0"/>
              <a:t>C’est le temps de la joie- </a:t>
            </a:r>
          </a:p>
          <a:p>
            <a:pPr algn="r" rtl="1" eaLnBrk="1" hangingPunct="1"/>
            <a:r>
              <a:rPr lang="en-US" sz="1800" b="1" smtClean="0"/>
              <a:t>le temps de l’alleluia (M. Georges Khodr)</a:t>
            </a:r>
            <a:endParaRPr lang="en-US" b="1" smtClean="0"/>
          </a:p>
        </p:txBody>
      </p:sp>
      <p:pic>
        <p:nvPicPr>
          <p:cNvPr id="17412" name="Picture 6" descr="dialog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266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p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2581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229600" cy="4530725"/>
          </a:xfrm>
        </p:spPr>
        <p:txBody>
          <a:bodyPr lIns="92075" tIns="46038" rIns="92075" bIns="46038"/>
          <a:lstStyle/>
          <a:p>
            <a:pPr algn="r" rtl="1" eaLnBrk="1" hangingPunct="1"/>
            <a:r>
              <a:rPr lang="ar-LB" b="1" smtClean="0"/>
              <a:t>الصوم صلاة الجسد</a:t>
            </a:r>
          </a:p>
          <a:p>
            <a:pPr algn="r" rtl="1" eaLnBrk="1" hangingPunct="1"/>
            <a:r>
              <a:rPr lang="ar-LB" b="1" smtClean="0"/>
              <a:t>مثل الشمعة: في الصوم مادّة جسدنا تذوب وتُقدّم</a:t>
            </a:r>
          </a:p>
          <a:p>
            <a:pPr algn="r" rtl="1" eaLnBrk="1" hangingPunct="1"/>
            <a:r>
              <a:rPr lang="ar-LB" b="1" smtClean="0"/>
              <a:t>الصلاة تنبع من الأحشاء كجوع حقيقي</a:t>
            </a:r>
          </a:p>
          <a:p>
            <a:pPr algn="r" rtl="1" eaLnBrk="1" hangingPunct="1"/>
            <a:r>
              <a:rPr lang="ar-LB" b="1" smtClean="0"/>
              <a:t>”أفتح فمي فيمتلئ روحاً“</a:t>
            </a:r>
            <a:endParaRPr lang="en-US" b="1" smtClean="0"/>
          </a:p>
        </p:txBody>
      </p:sp>
      <p:pic>
        <p:nvPicPr>
          <p:cNvPr id="18435" name="Picture 5" descr="DSC057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algn="r" rtl="1" eaLnBrk="1" hangingPunct="1">
              <a:defRPr/>
            </a:pPr>
            <a:r>
              <a:rPr lang="ar-L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الإفخارستيا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algn="r" rtl="1" eaLnBrk="1" hangingPunct="1"/>
            <a:r>
              <a:rPr lang="ar-LB" smtClean="0"/>
              <a:t>رموز فمويّة واضحة: ” </a:t>
            </a:r>
            <a:r>
              <a:rPr lang="ar-LB" b="1" smtClean="0"/>
              <a:t>خذوا كلوا... جسدي مأكل حق...“</a:t>
            </a:r>
          </a:p>
          <a:p>
            <a:pPr algn="r" rtl="1" eaLnBrk="1" hangingPunct="1"/>
            <a:r>
              <a:rPr lang="ar-LB" b="1" smtClean="0"/>
              <a:t>” ذوقوا وانظروا ما أطيب الرب“</a:t>
            </a:r>
          </a:p>
          <a:p>
            <a:pPr algn="r" rtl="1" eaLnBrk="1" hangingPunct="1"/>
            <a:r>
              <a:rPr lang="ar-LB" b="1" smtClean="0"/>
              <a:t>” ذوقوا الخبز السماوي وكأس الخلاص، وانظروا ما أطيب الرب“</a:t>
            </a:r>
            <a:endParaRPr lang="en-US" smtClean="0"/>
          </a:p>
        </p:txBody>
      </p:sp>
      <p:pic>
        <p:nvPicPr>
          <p:cNvPr id="19460" name="Picture 5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5334000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81000"/>
            <a:ext cx="7772400" cy="1143000"/>
          </a:xfrm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ar-LB" sz="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اقتراحات</a:t>
            </a:r>
            <a:endParaRPr lang="en-US" sz="5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ar-LB" sz="3000">
                <a:latin typeface="Arial" charset="0"/>
              </a:rPr>
              <a:t>الفمويّة </a:t>
            </a:r>
            <a:r>
              <a:rPr kumimoji="0" lang="ar-LB" sz="3000" b="1">
                <a:latin typeface="Arial" charset="0"/>
              </a:rPr>
              <a:t>هي تربة بدائيّة للحب</a:t>
            </a:r>
          </a:p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ar-LB" sz="3000" b="1">
                <a:latin typeface="Arial" charset="0"/>
              </a:rPr>
              <a:t>الهدف رفع الفمويّة الى مستوى أعلى وليس إلغاءها</a:t>
            </a:r>
          </a:p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ar-LB" sz="3000" b="1">
                <a:latin typeface="Arial" charset="0"/>
              </a:rPr>
              <a:t>كبت الفمويّة : تختبئ غرائزها في اللاوعي حيث تصبح مستقلّة وتبحث عن فرصة للإنتقام / تخبو طاقة اللّقاء والمشاركة</a:t>
            </a:r>
            <a:endParaRPr kumimoji="0" lang="en-US" sz="3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algn="r" eaLnBrk="1" hangingPunct="1">
              <a:defRPr/>
            </a:pPr>
            <a:r>
              <a:rPr lang="ar-L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التفتيش عن نوعيّة الطعام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algn="r" rtl="1" eaLnBrk="1" hangingPunct="1">
              <a:defRPr/>
            </a:pPr>
            <a:r>
              <a:rPr lang="ar-LB" b="1" dirty="0" smtClean="0"/>
              <a:t>التفنن في اختراع الطبخات الصياميّة هو انتقام خفي للفمويّة</a:t>
            </a:r>
            <a:endParaRPr lang="en-US" b="1" dirty="0" smtClean="0"/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ar-LB" sz="4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النرجسيّة</a:t>
            </a:r>
            <a:endParaRPr lang="en-US" sz="42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r" rtl="1" eaLnBrk="1" hangingPunct="1">
              <a:defRPr/>
            </a:pPr>
            <a:r>
              <a:rPr lang="ar-LB" dirty="0" smtClean="0"/>
              <a:t>التكبر </a:t>
            </a:r>
            <a:r>
              <a:rPr lang="ar-LB" b="1" dirty="0" smtClean="0"/>
              <a:t>في التنفيذ الحرفي للصيام </a:t>
            </a:r>
          </a:p>
          <a:p>
            <a:pPr algn="r" rtl="1" eaLnBrk="1" hangingPunct="1">
              <a:defRPr/>
            </a:pPr>
            <a:r>
              <a:rPr lang="ar-LB" b="1" dirty="0" smtClean="0"/>
              <a:t>عودة للنرجسيّة</a:t>
            </a:r>
          </a:p>
          <a:p>
            <a:pPr algn="r" rtl="1" eaLnBrk="1" hangingPunct="1">
              <a:defRPr/>
            </a:pPr>
            <a:r>
              <a:rPr lang="ar-LB" b="1" dirty="0" smtClean="0"/>
              <a:t>في حال الإنزعاج من الصوم : التركيز على الأنا المتضايقة</a:t>
            </a:r>
            <a:endParaRPr lang="en-US" dirty="0" smtClean="0"/>
          </a:p>
          <a:p>
            <a:pPr algn="r" rtl="1" eaLnBrk="1" hangingPunct="1">
              <a:defRPr/>
            </a:pPr>
            <a:endParaRPr lang="ar-LB" b="1" dirty="0" smtClean="0"/>
          </a:p>
          <a:p>
            <a:pPr algn="r" rtl="1" eaLnBrk="1" hangingPunct="1"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pic>
        <p:nvPicPr>
          <p:cNvPr id="21508" name="Picture 5" descr="thanksgiving-fe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32004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algn="r" rtl="1" eaLnBrk="1" hangingPunct="1">
              <a:defRPr/>
            </a:pPr>
            <a:r>
              <a:rPr lang="ar-L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الأبعاد العاطفيّة للطّعام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algn="r" rtl="1" eaLnBrk="1" hangingPunct="1">
              <a:lnSpc>
                <a:spcPct val="90000"/>
              </a:lnSpc>
            </a:pPr>
            <a:r>
              <a:rPr lang="ar-LB" b="1" smtClean="0"/>
              <a:t>يتجاوز السلوك الغذائي لدى الإنسان الإشباع الغرائزي (الحاجة)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LB" b="1" smtClean="0"/>
              <a:t>تناول الطعام جماعيّاُ ---</a:t>
            </a:r>
            <a:r>
              <a:rPr lang="en-US" b="1" smtClean="0"/>
              <a:t>&lt;</a:t>
            </a:r>
            <a:r>
              <a:rPr lang="ar-LB" b="1" smtClean="0"/>
              <a:t> علاقات إنسانيّة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LB" b="1" smtClean="0"/>
              <a:t>الخبز والملح- </a:t>
            </a:r>
            <a:endParaRPr lang="en-US" b="1" smtClean="0"/>
          </a:p>
          <a:p>
            <a:pPr algn="r" rtl="1" eaLnBrk="1" hangingPunct="1">
              <a:lnSpc>
                <a:spcPct val="90000"/>
              </a:lnSpc>
            </a:pPr>
            <a:r>
              <a:rPr lang="ar-LB" b="1" smtClean="0"/>
              <a:t>موائد الأعراس</a:t>
            </a:r>
            <a:endParaRPr lang="en-US" b="1" smtClean="0"/>
          </a:p>
          <a:p>
            <a:pPr algn="r" rtl="1" eaLnBrk="1" hangingPunct="1">
              <a:lnSpc>
                <a:spcPct val="90000"/>
              </a:lnSpc>
            </a:pPr>
            <a:r>
              <a:rPr lang="ar-LB" b="1" smtClean="0"/>
              <a:t>موائد</a:t>
            </a:r>
            <a:r>
              <a:rPr lang="en-US" b="1" smtClean="0"/>
              <a:t> </a:t>
            </a:r>
            <a:r>
              <a:rPr lang="ar-LB" b="1" smtClean="0"/>
              <a:t>المآتم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LB" b="1" smtClean="0"/>
              <a:t>مائدة سر الشكر</a:t>
            </a:r>
          </a:p>
        </p:txBody>
      </p:sp>
      <p:pic>
        <p:nvPicPr>
          <p:cNvPr id="4100" name="Picture 4" descr="akel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601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algn="r" rtl="1" eaLnBrk="1" hangingPunct="1">
              <a:defRPr/>
            </a:pPr>
            <a:r>
              <a:rPr lang="ar-L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ظهور العدائيّة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algn="r" rtl="1" eaLnBrk="1" hangingPunct="1"/>
            <a:r>
              <a:rPr lang="ar-LB" smtClean="0"/>
              <a:t>العدائيّة هي </a:t>
            </a:r>
            <a:r>
              <a:rPr lang="ar-LB" b="1" smtClean="0"/>
              <a:t>المظهر السلبي للفمويّة</a:t>
            </a:r>
          </a:p>
          <a:p>
            <a:pPr algn="r" rtl="1" eaLnBrk="1" hangingPunct="1"/>
            <a:r>
              <a:rPr lang="ar-LB" b="1" smtClean="0"/>
              <a:t>الصوم يصبح فرصة للساديّة (عدائيّة تجاه الآخر)</a:t>
            </a:r>
          </a:p>
          <a:p>
            <a:pPr algn="r" rtl="1" eaLnBrk="1" hangingPunct="1"/>
            <a:r>
              <a:rPr lang="ar-LB" b="1" smtClean="0"/>
              <a:t>أو مازوشيّة (عدائيّة تجاه النفس) : يحيا الصائم صومه كعقاب، اكتئاب، </a:t>
            </a:r>
          </a:p>
          <a:p>
            <a:pPr algn="r" rtl="1" eaLnBrk="1" hangingPunct="1"/>
            <a:endParaRPr lang="en-US" smtClean="0"/>
          </a:p>
        </p:txBody>
      </p:sp>
      <p:pic>
        <p:nvPicPr>
          <p:cNvPr id="22532" name="Picture 5" descr="l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525780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ar-LB" sz="3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إظهار الحزن </a:t>
            </a:r>
            <a:r>
              <a:rPr lang="ar-LB" sz="3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هو عدائيّة تجاه النفس والآخر</a:t>
            </a:r>
            <a:endParaRPr lang="en-US" sz="3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5" name="Picture 5" descr="homme-triste_z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685800" y="12192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ar-SA" sz="2900" b="1">
                <a:latin typeface="Arial" charset="0"/>
              </a:rPr>
              <a:t>ومتى صمتم فلا تكونوا </a:t>
            </a:r>
            <a:r>
              <a:rPr kumimoji="0" lang="ar-SA" sz="2900" b="1" u="sng">
                <a:latin typeface="Arial" charset="0"/>
              </a:rPr>
              <a:t>عابسين </a:t>
            </a:r>
            <a:r>
              <a:rPr kumimoji="0" lang="ar-SA" sz="2900" b="1">
                <a:latin typeface="Arial" charset="0"/>
              </a:rPr>
              <a:t>كالمرائين.فانهم يغيرون وجوههم لكي يظهروا للناس صائمين.الحق اقول لكم انهم قد استوفوا اجرهم</a:t>
            </a:r>
            <a:r>
              <a:rPr kumimoji="0" lang="en-US" sz="2900" b="1">
                <a:latin typeface="Arial" charset="0"/>
              </a:rPr>
              <a:t>.</a:t>
            </a:r>
          </a:p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en-US" sz="2900" b="1">
                <a:latin typeface="Arial" charset="0"/>
              </a:rPr>
              <a:t>17  </a:t>
            </a:r>
            <a:r>
              <a:rPr kumimoji="0" lang="ar-SA" sz="2900" b="1">
                <a:latin typeface="Arial" charset="0"/>
              </a:rPr>
              <a:t>واما انت فمتى صمت </a:t>
            </a:r>
            <a:r>
              <a:rPr kumimoji="0" lang="ar-SA" sz="2900" b="1" u="sng">
                <a:latin typeface="Arial" charset="0"/>
              </a:rPr>
              <a:t>فادهن راسك واغسل وجهك</a:t>
            </a:r>
            <a:r>
              <a:rPr kumimoji="0" lang="en-US" sz="2900" b="1">
                <a:latin typeface="Arial" charset="0"/>
              </a:rPr>
              <a:t>.</a:t>
            </a:r>
          </a:p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en-US" sz="2900" b="1">
                <a:latin typeface="Arial" charset="0"/>
              </a:rPr>
              <a:t>18  </a:t>
            </a:r>
            <a:r>
              <a:rPr kumimoji="0" lang="ar-SA" sz="2900" b="1">
                <a:latin typeface="Arial" charset="0"/>
              </a:rPr>
              <a:t>لكي لا تظهر للناس صائما بل لابيك الذي في الخفاء.فابوك الذي يرى في الخفاء يجازيك علانية</a:t>
            </a:r>
            <a:endParaRPr kumimoji="0" lang="ar-LB" sz="2900" b="1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kumimoji="0" lang="en-US" sz="2900" b="1">
              <a:latin typeface="Arial" charset="0"/>
            </a:endParaRPr>
          </a:p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0" lang="en-US" sz="29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ar-LB" sz="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اقتراحات</a:t>
            </a:r>
            <a:endParaRPr lang="en-US" sz="5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33400" y="13716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ar-LB" sz="3000" b="1">
                <a:latin typeface="Arial" charset="0"/>
              </a:rPr>
              <a:t>التدرّج في الصيام</a:t>
            </a:r>
            <a:r>
              <a:rPr kumimoji="0" lang="en-US" sz="3000" b="1">
                <a:latin typeface="Arial" charset="0"/>
              </a:rPr>
              <a:t> </a:t>
            </a:r>
            <a:r>
              <a:rPr kumimoji="0" lang="ar-LB" sz="3000" b="1">
                <a:latin typeface="Arial" charset="0"/>
              </a:rPr>
              <a:t>حسب تقدّم كل مؤمن</a:t>
            </a:r>
          </a:p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ar-LB" sz="3000" b="1">
                <a:latin typeface="Arial" charset="0"/>
              </a:rPr>
              <a:t>تشجيع الجانب العلائقي / المشاركة / المحبّة</a:t>
            </a:r>
          </a:p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ar-LB" sz="3000" b="1">
                <a:latin typeface="Arial" charset="0"/>
              </a:rPr>
              <a:t>الصلوات والكلمة</a:t>
            </a:r>
          </a:p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ar-LB" sz="3000" b="1">
                <a:latin typeface="Arial" charset="0"/>
              </a:rPr>
              <a:t>توضيح أبعاد الصوم</a:t>
            </a:r>
          </a:p>
          <a:p>
            <a:pPr marL="342900" indent="-342900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0" lang="en-US" sz="3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algn="r" rtl="1" eaLnBrk="1" hangingPunct="1">
              <a:defRPr/>
            </a:pPr>
            <a:r>
              <a:rPr lang="ar-L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الإضطرابات النفسيّة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L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L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الغذائيّة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algn="r" rtl="1" eaLnBrk="1" hangingPunct="1"/>
            <a:r>
              <a:rPr lang="en-US" b="1" smtClean="0"/>
              <a:t>BOULIMIE </a:t>
            </a:r>
          </a:p>
          <a:p>
            <a:pPr algn="r" rtl="1" eaLnBrk="1" hangingPunct="1"/>
            <a:r>
              <a:rPr lang="ar-LB" b="1" smtClean="0"/>
              <a:t>” يعبّئ معدته ليملأ فراغ قلبه“</a:t>
            </a:r>
          </a:p>
          <a:p>
            <a:pPr algn="r" rtl="1" eaLnBrk="1" hangingPunct="1"/>
            <a:r>
              <a:rPr lang="ar-LB" b="1" smtClean="0"/>
              <a:t>أكثر إضطرابات السلوك الغذائي لها علاقة بصراع خفيّ بين الطفل وأمّه</a:t>
            </a:r>
          </a:p>
          <a:p>
            <a:pPr algn="r" rtl="1" eaLnBrk="1" hangingPunct="1"/>
            <a:r>
              <a:rPr lang="ar-LB" b="1" smtClean="0"/>
              <a:t>من أمّه يأخذ الطفل أوّل غذاء. </a:t>
            </a:r>
          </a:p>
          <a:p>
            <a:pPr algn="r" rtl="1" eaLnBrk="1" hangingPunct="1"/>
            <a:endParaRPr lang="en-US" b="1" smtClean="0"/>
          </a:p>
        </p:txBody>
      </p:sp>
      <p:pic>
        <p:nvPicPr>
          <p:cNvPr id="5124" name="Picture 4" descr="akel (1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43434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akel (1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267200"/>
            <a:ext cx="41910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algn="r" rtl="1" eaLnBrk="1" hangingPunct="1">
              <a:defRPr/>
            </a:pPr>
            <a:r>
              <a:rPr lang="ar-LB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الغذاء رمز المشاركة</a:t>
            </a:r>
            <a:endParaRPr lang="en-US" sz="3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algn="r" rtl="1" eaLnBrk="1" hangingPunct="1"/>
            <a:r>
              <a:rPr lang="ar-LB" b="1" smtClean="0"/>
              <a:t>معنى علائقي</a:t>
            </a:r>
            <a:endParaRPr lang="en-US" b="1" smtClean="0"/>
          </a:p>
          <a:p>
            <a:pPr algn="r" rtl="1" eaLnBrk="1" hangingPunct="1"/>
            <a:r>
              <a:rPr lang="ar-LB" b="1" smtClean="0"/>
              <a:t>إرادة مشاركة</a:t>
            </a:r>
            <a:endParaRPr lang="en-US" b="1" smtClean="0"/>
          </a:p>
          <a:p>
            <a:pPr algn="r" rtl="1" eaLnBrk="1" hangingPunct="1"/>
            <a:r>
              <a:rPr lang="ar-LB" b="1" smtClean="0"/>
              <a:t>رغبة المشاركة</a:t>
            </a:r>
          </a:p>
          <a:p>
            <a:pPr algn="r" rtl="1" eaLnBrk="1" hangingPunct="1"/>
            <a:r>
              <a:rPr lang="ar-LB" b="1" smtClean="0"/>
              <a:t>هذه الرغبة تعطي</a:t>
            </a:r>
            <a:endParaRPr lang="en-US" b="1" smtClean="0"/>
          </a:p>
          <a:p>
            <a:pPr algn="r" rtl="1" eaLnBrk="1" hangingPunct="1">
              <a:buFont typeface="Wingdings" pitchFamily="2" charset="2"/>
              <a:buNone/>
            </a:pPr>
            <a:r>
              <a:rPr lang="ar-LB" b="1" smtClean="0"/>
              <a:t> معنى جديداً للسلوك</a:t>
            </a:r>
            <a:endParaRPr lang="en-US" b="1" smtClean="0"/>
          </a:p>
          <a:p>
            <a:pPr algn="r" rtl="1" eaLnBrk="1" hangingPunct="1">
              <a:buFont typeface="Wingdings" pitchFamily="2" charset="2"/>
              <a:buNone/>
            </a:pPr>
            <a:r>
              <a:rPr lang="ar-LB" b="1" smtClean="0"/>
              <a:t> الفيزيولوجي الغرائزي</a:t>
            </a:r>
            <a:endParaRPr lang="en-US" b="1" smtClean="0"/>
          </a:p>
          <a:p>
            <a:pPr algn="r" rtl="1" eaLnBrk="1" hangingPunct="1">
              <a:buFont typeface="Wingdings" pitchFamily="2" charset="2"/>
              <a:buNone/>
            </a:pPr>
            <a:r>
              <a:rPr lang="ar-LB" b="1" smtClean="0"/>
              <a:t> المحض</a:t>
            </a:r>
            <a:endParaRPr lang="en-US" b="1" smtClean="0"/>
          </a:p>
        </p:txBody>
      </p:sp>
      <p:pic>
        <p:nvPicPr>
          <p:cNvPr id="6148" name="Picture 5" descr="akel (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eaLnBrk="1" hangingPunct="1">
              <a:defRPr/>
            </a:pPr>
            <a:endParaRPr lang="fr-F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638800" y="2743200"/>
            <a:ext cx="15398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5562600" y="2708275"/>
            <a:ext cx="1447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7173" name="Picture 17" descr="akel (1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Oval 15"/>
          <p:cNvSpPr>
            <a:spLocks noChangeArrowheads="1"/>
          </p:cNvSpPr>
          <p:nvPr/>
        </p:nvSpPr>
        <p:spPr bwMode="auto">
          <a:xfrm>
            <a:off x="6019800" y="228600"/>
            <a:ext cx="2590800" cy="914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ar-LB"/>
              <a:t>لاقيني ولا تطعميني</a:t>
            </a:r>
            <a:endParaRPr lang="en-US"/>
          </a:p>
        </p:txBody>
      </p:sp>
      <p:sp>
        <p:nvSpPr>
          <p:cNvPr id="7175" name="Oval 23"/>
          <p:cNvSpPr>
            <a:spLocks noChangeArrowheads="1"/>
          </p:cNvSpPr>
          <p:nvPr/>
        </p:nvSpPr>
        <p:spPr bwMode="auto">
          <a:xfrm>
            <a:off x="6096000" y="5943600"/>
            <a:ext cx="1981200" cy="914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ar-LB"/>
              <a:t>المجتمع الإستهلاكي</a:t>
            </a:r>
            <a:endParaRPr lang="en-US"/>
          </a:p>
        </p:txBody>
      </p:sp>
      <p:sp>
        <p:nvSpPr>
          <p:cNvPr id="7176" name="AutoShape 33"/>
          <p:cNvSpPr>
            <a:spLocks noChangeArrowheads="1"/>
          </p:cNvSpPr>
          <p:nvPr/>
        </p:nvSpPr>
        <p:spPr bwMode="auto">
          <a:xfrm>
            <a:off x="5105400" y="2514600"/>
            <a:ext cx="228600" cy="1295400"/>
          </a:xfrm>
          <a:prstGeom prst="upArrow">
            <a:avLst>
              <a:gd name="adj1" fmla="val 50000"/>
              <a:gd name="adj2" fmla="val 141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5715000" y="2743200"/>
            <a:ext cx="12954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ar-LB"/>
              <a:t>ا</a:t>
            </a:r>
            <a:r>
              <a:rPr lang="ar-LB" sz="2800" b="1"/>
              <a:t>لرغبة</a:t>
            </a:r>
            <a:endParaRPr lang="en-US" sz="2800" b="1"/>
          </a:p>
        </p:txBody>
      </p:sp>
      <p:pic>
        <p:nvPicPr>
          <p:cNvPr id="7178" name="Picture 18" descr="akel (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4641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Oval 19"/>
          <p:cNvSpPr>
            <a:spLocks noChangeArrowheads="1"/>
          </p:cNvSpPr>
          <p:nvPr/>
        </p:nvSpPr>
        <p:spPr bwMode="auto">
          <a:xfrm>
            <a:off x="381000" y="152400"/>
            <a:ext cx="2362200" cy="914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ar-LB"/>
              <a:t>القربان سر الشكر</a:t>
            </a:r>
            <a:endParaRPr lang="en-US"/>
          </a:p>
        </p:txBody>
      </p:sp>
      <p:sp>
        <p:nvSpPr>
          <p:cNvPr id="7180" name="Oval 25"/>
          <p:cNvSpPr>
            <a:spLocks noChangeArrowheads="1"/>
          </p:cNvSpPr>
          <p:nvPr/>
        </p:nvSpPr>
        <p:spPr bwMode="auto">
          <a:xfrm>
            <a:off x="1447800" y="6096000"/>
            <a:ext cx="1676400" cy="762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ar-LB"/>
              <a:t>الشراهة</a:t>
            </a:r>
            <a:endParaRPr lang="en-US"/>
          </a:p>
        </p:txBody>
      </p:sp>
      <p:sp>
        <p:nvSpPr>
          <p:cNvPr id="7181" name="Oval 21"/>
          <p:cNvSpPr>
            <a:spLocks noChangeArrowheads="1"/>
          </p:cNvSpPr>
          <p:nvPr/>
        </p:nvSpPr>
        <p:spPr bwMode="auto">
          <a:xfrm>
            <a:off x="3505200" y="5943600"/>
            <a:ext cx="2286000" cy="914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BOULIMIE</a:t>
            </a:r>
          </a:p>
        </p:txBody>
      </p:sp>
      <p:sp>
        <p:nvSpPr>
          <p:cNvPr id="7182" name="Oval 6"/>
          <p:cNvSpPr>
            <a:spLocks noChangeArrowheads="1"/>
          </p:cNvSpPr>
          <p:nvPr/>
        </p:nvSpPr>
        <p:spPr bwMode="auto">
          <a:xfrm>
            <a:off x="3048000" y="4038600"/>
            <a:ext cx="3733800" cy="914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ar-LB" b="1" u="sng"/>
              <a:t>الغريزة الفيزيولوجيا الحاجة</a:t>
            </a:r>
            <a:endParaRPr lang="en-US" b="1" u="sng"/>
          </a:p>
        </p:txBody>
      </p:sp>
      <p:sp>
        <p:nvSpPr>
          <p:cNvPr id="7183" name="AutoShape 32"/>
          <p:cNvSpPr>
            <a:spLocks noChangeArrowheads="1"/>
          </p:cNvSpPr>
          <p:nvPr/>
        </p:nvSpPr>
        <p:spPr bwMode="auto">
          <a:xfrm>
            <a:off x="4419600" y="25908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7184" name="Oval 4"/>
          <p:cNvSpPr>
            <a:spLocks noChangeArrowheads="1"/>
          </p:cNvSpPr>
          <p:nvPr/>
        </p:nvSpPr>
        <p:spPr bwMode="auto">
          <a:xfrm>
            <a:off x="2895600" y="1371600"/>
            <a:ext cx="4038600" cy="914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ar-LB" b="1" u="sng"/>
              <a:t>المشاركة الإتحاد العلاقة</a:t>
            </a:r>
            <a:endParaRPr lang="en-US" b="1" u="sng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3657600" y="228600"/>
            <a:ext cx="2209800" cy="838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ar-LB"/>
              <a:t>أكلتو راح، طعمتو فاح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algn="r" rtl="1" eaLnBrk="1" hangingPunct="1">
              <a:defRPr/>
            </a:pPr>
            <a:r>
              <a:rPr lang="ar-L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ولادة الرّغبة</a:t>
            </a: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algn="r" rtl="1" eaLnBrk="1" hangingPunct="1"/>
            <a:r>
              <a:rPr lang="ar-LB" b="1" smtClean="0"/>
              <a:t>من حاجة الأكل </a:t>
            </a:r>
            <a:r>
              <a:rPr lang="ar-LB" b="1" smtClean="0">
                <a:solidFill>
                  <a:srgbClr val="FF0000"/>
                </a:solidFill>
              </a:rPr>
              <a:t>تولد رغبة</a:t>
            </a:r>
            <a:r>
              <a:rPr lang="ar-LB" b="1" smtClean="0"/>
              <a:t> الإتحاد مع كائن آخر</a:t>
            </a:r>
          </a:p>
          <a:p>
            <a:pPr algn="r" rtl="1" eaLnBrk="1" hangingPunct="1"/>
            <a:r>
              <a:rPr lang="ar-LB" b="1" smtClean="0"/>
              <a:t>هذه العلاقة العاطفيّة الأولى هي نموذج </a:t>
            </a:r>
            <a:r>
              <a:rPr lang="en-US" b="1" smtClean="0"/>
              <a:t>prototype </a:t>
            </a:r>
            <a:r>
              <a:rPr lang="ar-LB" b="1" smtClean="0"/>
              <a:t> لكل العلاقات المستقبليّة</a:t>
            </a:r>
          </a:p>
          <a:p>
            <a:pPr algn="r" rtl="1" eaLnBrk="1" hangingPunct="1"/>
            <a:r>
              <a:rPr lang="ar-LB" b="1" smtClean="0"/>
              <a:t> عينا الرّضيع مركّزتان على </a:t>
            </a:r>
            <a:r>
              <a:rPr lang="ar-LB" b="1" smtClean="0">
                <a:solidFill>
                  <a:srgbClr val="FF0000"/>
                </a:solidFill>
              </a:rPr>
              <a:t>وجه الأم خلال الرضاعة</a:t>
            </a:r>
          </a:p>
          <a:p>
            <a:pPr algn="r" rtl="1" eaLnBrk="1" hangingPunct="1"/>
            <a:r>
              <a:rPr lang="ar-LB" b="1" smtClean="0"/>
              <a:t>في البداية ليس من اختلاف بين الأم </a:t>
            </a:r>
            <a:r>
              <a:rPr lang="ar-LB" b="1" smtClean="0">
                <a:solidFill>
                  <a:srgbClr val="FF0000"/>
                </a:solidFill>
              </a:rPr>
              <a:t>والغذاء</a:t>
            </a:r>
          </a:p>
          <a:p>
            <a:pPr algn="r" rtl="1" eaLnBrk="1" hangingPunct="1"/>
            <a:r>
              <a:rPr lang="ar-LB" b="1" smtClean="0"/>
              <a:t>هي </a:t>
            </a:r>
            <a:r>
              <a:rPr lang="ar-LB" b="1" smtClean="0">
                <a:solidFill>
                  <a:srgbClr val="FF0000"/>
                </a:solidFill>
              </a:rPr>
              <a:t>الأم-الغذاء</a:t>
            </a:r>
            <a:endParaRPr lang="en-US" b="1" smtClean="0">
              <a:solidFill>
                <a:srgbClr val="FF0000"/>
              </a:solidFill>
            </a:endParaRPr>
          </a:p>
          <a:p>
            <a:pPr algn="r" rtl="1" eaLnBrk="1" hangingPunct="1"/>
            <a:r>
              <a:rPr lang="ar-LB" b="1" smtClean="0"/>
              <a:t>يحاول الرضيع امتصاص</a:t>
            </a:r>
            <a:r>
              <a:rPr lang="ar-LB" smtClean="0"/>
              <a:t>  </a:t>
            </a:r>
            <a:r>
              <a:rPr lang="en-US" smtClean="0"/>
              <a:t>absorber, incorporer </a:t>
            </a:r>
            <a:r>
              <a:rPr lang="ar-LB" smtClean="0"/>
              <a:t> امّه مع الحليب</a:t>
            </a:r>
          </a:p>
          <a:p>
            <a:pPr algn="r" rtl="1" eaLnBrk="1" hangingPunct="1"/>
            <a:r>
              <a:rPr lang="en-US" b="1" smtClean="0"/>
              <a:t>Amour par l’estomac </a:t>
            </a:r>
            <a:r>
              <a:rPr lang="ar-LB" b="1" smtClean="0"/>
              <a:t> حب عبر المعدة</a:t>
            </a:r>
            <a:r>
              <a:rPr lang="en-US" smtClean="0"/>
              <a:t> </a:t>
            </a:r>
          </a:p>
          <a:p>
            <a:pPr algn="r" rtl="1" eaLnBrk="1" hangingPunct="1"/>
            <a:endParaRPr lang="ar-LB" b="1" smtClean="0">
              <a:solidFill>
                <a:srgbClr val="FF0000"/>
              </a:solidFill>
            </a:endParaRPr>
          </a:p>
          <a:p>
            <a:pPr algn="r" rtl="1" eaLnBrk="1" hangingPunct="1">
              <a:buFont typeface="Wingdings" pitchFamily="2" charset="2"/>
              <a:buNone/>
            </a:pPr>
            <a:endParaRPr lang="en-US" b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algn="r" rtl="1" eaLnBrk="1" hangingPunct="1">
              <a:defRPr/>
            </a:pPr>
            <a:r>
              <a:rPr lang="ar-LB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استقلاليّة الرغبة التدريجيّة</a:t>
            </a:r>
            <a:endParaRPr lang="en-US" sz="4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algn="r" rtl="1" eaLnBrk="1" hangingPunct="1">
              <a:lnSpc>
                <a:spcPct val="90000"/>
              </a:lnSpc>
            </a:pPr>
            <a:endParaRPr lang="en-US" b="1" smtClean="0"/>
          </a:p>
          <a:p>
            <a:pPr algn="r" rtl="1" eaLnBrk="1" hangingPunct="1">
              <a:lnSpc>
                <a:spcPct val="90000"/>
              </a:lnSpc>
            </a:pPr>
            <a:endParaRPr lang="en-US" b="1" smtClean="0"/>
          </a:p>
          <a:p>
            <a:pPr algn="r" rtl="1" eaLnBrk="1" hangingPunct="1">
              <a:lnSpc>
                <a:spcPct val="90000"/>
              </a:lnSpc>
            </a:pPr>
            <a:endParaRPr lang="en-US" b="1" smtClean="0"/>
          </a:p>
          <a:p>
            <a:pPr algn="r" rtl="1" eaLnBrk="1" hangingPunct="1">
              <a:lnSpc>
                <a:spcPct val="90000"/>
              </a:lnSpc>
            </a:pPr>
            <a:endParaRPr lang="en-US" b="1" smtClean="0"/>
          </a:p>
          <a:p>
            <a:pPr algn="r" rtl="1" eaLnBrk="1" hangingPunct="1">
              <a:lnSpc>
                <a:spcPct val="90000"/>
              </a:lnSpc>
            </a:pPr>
            <a:r>
              <a:rPr lang="ar-LB" b="1" smtClean="0"/>
              <a:t>يجب أن ينتقل الطفل إلى معرفة الأم كشخص قائم بذاته، مستقل عن الطعام الذي يعطيه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en-US" b="1" smtClean="0"/>
              <a:t>Frustration </a:t>
            </a:r>
            <a:r>
              <a:rPr lang="ar-LB" b="1" smtClean="0"/>
              <a:t> الطفل يبكي عند الجوع في غياب الأم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LB" b="1" smtClean="0"/>
              <a:t>يفهم أن الأم هي </a:t>
            </a:r>
            <a:r>
              <a:rPr lang="ar-LB" b="1" u="sng" smtClean="0"/>
              <a:t>” آخر“</a:t>
            </a:r>
            <a:r>
              <a:rPr lang="ar-LB" b="1" smtClean="0"/>
              <a:t> مستقل عن جسمه وحاجات جسمه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LB" b="1" smtClean="0"/>
              <a:t>تستقل الرغبة عن الحاجة وتتحوّل إلى رغبة علائقيّة</a:t>
            </a:r>
            <a:endParaRPr lang="en-US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algn="r" rtl="1" eaLnBrk="1" hangingPunct="1">
              <a:lnSpc>
                <a:spcPct val="90000"/>
              </a:lnSpc>
            </a:pPr>
            <a:endParaRPr lang="en-US" b="1" smtClean="0"/>
          </a:p>
          <a:p>
            <a:pPr algn="r" rtl="1" eaLnBrk="1" hangingPunct="1">
              <a:lnSpc>
                <a:spcPct val="90000"/>
              </a:lnSpc>
            </a:pPr>
            <a:endParaRPr lang="en-US" b="1" smtClean="0"/>
          </a:p>
          <a:p>
            <a:pPr algn="r" rtl="1" eaLnBrk="1" hangingPunct="1">
              <a:lnSpc>
                <a:spcPct val="90000"/>
              </a:lnSpc>
            </a:pPr>
            <a:endParaRPr lang="en-US" b="1" smtClean="0"/>
          </a:p>
          <a:p>
            <a:pPr algn="r" rtl="1" eaLnBrk="1" hangingPunct="1">
              <a:lnSpc>
                <a:spcPct val="90000"/>
              </a:lnSpc>
            </a:pPr>
            <a:endParaRPr lang="en-US" b="1" smtClean="0"/>
          </a:p>
          <a:p>
            <a:pPr algn="r" rtl="1" eaLnBrk="1" hangingPunct="1">
              <a:lnSpc>
                <a:spcPct val="90000"/>
              </a:lnSpc>
            </a:pPr>
            <a:endParaRPr lang="en-US" b="1" smtClean="0"/>
          </a:p>
          <a:p>
            <a:pPr algn="r" rtl="1" eaLnBrk="1" hangingPunct="1">
              <a:lnSpc>
                <a:spcPct val="90000"/>
              </a:lnSpc>
            </a:pPr>
            <a:endParaRPr lang="en-US" b="1" smtClean="0"/>
          </a:p>
          <a:p>
            <a:pPr algn="r" rtl="1" eaLnBrk="1" hangingPunct="1">
              <a:lnSpc>
                <a:spcPct val="90000"/>
              </a:lnSpc>
            </a:pPr>
            <a:r>
              <a:rPr lang="ar-LB" b="1" smtClean="0"/>
              <a:t>العلاقة الإستهلاكيّة تتحوّل إلى علاقة مشاركة تتخذ الرغبة الفمويّة البدائيّة وترفعها 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LB" b="1" smtClean="0"/>
              <a:t>الإتحاد بين مختلفين يصبح ممكناً</a:t>
            </a:r>
            <a:endParaRPr lang="en-US" b="1" smtClean="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905000" y="6400800"/>
            <a:ext cx="5410200" cy="4572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algn="r" rtl="1" eaLnBrk="1" hangingPunct="1">
              <a:defRPr/>
            </a:pPr>
            <a:r>
              <a:rPr lang="ar-LB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وظيفة الفطام</a:t>
            </a:r>
            <a:endParaRPr lang="en-US" sz="4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algn="r" rtl="1" eaLnBrk="1" hangingPunct="1"/>
            <a:r>
              <a:rPr lang="ar-LB" b="1" smtClean="0">
                <a:solidFill>
                  <a:srgbClr val="FFFF00"/>
                </a:solidFill>
              </a:rPr>
              <a:t>عند ال</a:t>
            </a:r>
            <a:r>
              <a:rPr lang="en-US" b="1" smtClean="0">
                <a:solidFill>
                  <a:srgbClr val="FFFF00"/>
                </a:solidFill>
              </a:rPr>
              <a:t>indiens YUROKS </a:t>
            </a:r>
            <a:r>
              <a:rPr lang="ar-LB" b="1" smtClean="0">
                <a:solidFill>
                  <a:srgbClr val="FFFF00"/>
                </a:solidFill>
              </a:rPr>
              <a:t> الفطام يُسمّى ” نسيان الأم“</a:t>
            </a:r>
            <a:endParaRPr lang="en-US" b="1" smtClean="0">
              <a:solidFill>
                <a:srgbClr val="FFFF00"/>
              </a:solidFill>
            </a:endParaRPr>
          </a:p>
          <a:p>
            <a:pPr algn="r" rtl="1" eaLnBrk="1" hangingPunct="1"/>
            <a:endParaRPr lang="ar-LB" b="1" smtClean="0">
              <a:solidFill>
                <a:srgbClr val="FFFF00"/>
              </a:solidFill>
            </a:endParaRPr>
          </a:p>
          <a:p>
            <a:pPr algn="r" rtl="1" eaLnBrk="1" hangingPunct="1"/>
            <a:r>
              <a:rPr lang="ar-LB" b="1" smtClean="0">
                <a:solidFill>
                  <a:srgbClr val="FFFF00"/>
                </a:solidFill>
              </a:rPr>
              <a:t>تُنسى الأم في علاقتها مع الحليب</a:t>
            </a:r>
            <a:endParaRPr lang="en-US" b="1" smtClean="0">
              <a:solidFill>
                <a:srgbClr val="FFFF00"/>
              </a:solidFill>
            </a:endParaRPr>
          </a:p>
          <a:p>
            <a:pPr algn="r" rtl="1" eaLnBrk="1" hangingPunct="1"/>
            <a:endParaRPr lang="ar-LB" b="1" smtClean="0">
              <a:solidFill>
                <a:srgbClr val="FFFF00"/>
              </a:solidFill>
            </a:endParaRPr>
          </a:p>
          <a:p>
            <a:pPr algn="r" rtl="1" eaLnBrk="1" hangingPunct="1"/>
            <a:r>
              <a:rPr lang="ar-LB" b="1" smtClean="0">
                <a:solidFill>
                  <a:srgbClr val="FFFF00"/>
                </a:solidFill>
              </a:rPr>
              <a:t>وتُعرف في كيانها الشّخصي المتميّز المستقلّ</a:t>
            </a:r>
          </a:p>
          <a:p>
            <a:pPr algn="r" rtl="1" eaLnBrk="1" hangingPunct="1">
              <a:buFont typeface="Wingdings" pitchFamily="2" charset="2"/>
              <a:buNone/>
            </a:pP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2438400" y="5029200"/>
            <a:ext cx="6705600" cy="6096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762000" y="5029200"/>
            <a:ext cx="67056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>
                <a:solidFill>
                  <a:srgbClr val="FF0000"/>
                </a:solidFill>
              </a:rPr>
              <a:t>I love you Mummyyy </a:t>
            </a:r>
            <a:r>
              <a:rPr lang="fr-FR" sz="3200" b="1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fr-FR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750</TotalTime>
  <Words>698</Words>
  <Application>Microsoft Office PowerPoint</Application>
  <PresentationFormat>On-screen Show (4:3)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Times New Roman</vt:lpstr>
      <vt:lpstr>Arial</vt:lpstr>
      <vt:lpstr>Garamond</vt:lpstr>
      <vt:lpstr>Wingdings</vt:lpstr>
      <vt:lpstr>Calibri</vt:lpstr>
      <vt:lpstr>Edge</vt:lpstr>
      <vt:lpstr>Slide 1</vt:lpstr>
      <vt:lpstr>الأبعاد العاطفيّة للطّعام</vt:lpstr>
      <vt:lpstr>الإضطرابات النفسيّة - الغذائيّة</vt:lpstr>
      <vt:lpstr>الغذاء رمز المشاركة</vt:lpstr>
      <vt:lpstr>Slide 5</vt:lpstr>
      <vt:lpstr>ولادة الرّغبة</vt:lpstr>
      <vt:lpstr>استقلاليّة الرغبة التدريجيّة</vt:lpstr>
      <vt:lpstr>Slide 8</vt:lpstr>
      <vt:lpstr>وظيفة الفطام</vt:lpstr>
      <vt:lpstr>الرموز الفمويّة للخطيئة</vt:lpstr>
      <vt:lpstr>الصوم رفض لهذه العلاقة الإفتراسيّة</vt:lpstr>
      <vt:lpstr>Slide 12</vt:lpstr>
      <vt:lpstr>Slide 13</vt:lpstr>
      <vt:lpstr>الصوم لقاء الرب</vt:lpstr>
      <vt:lpstr>الصلاة</vt:lpstr>
      <vt:lpstr>Slide 16</vt:lpstr>
      <vt:lpstr>الإفخارستيا</vt:lpstr>
      <vt:lpstr>اقتراحات</vt:lpstr>
      <vt:lpstr>التفتيش عن نوعيّة الطعام</vt:lpstr>
      <vt:lpstr>ظهور العدائيّة</vt:lpstr>
      <vt:lpstr>إظهار الحزن هو عدائيّة تجاه النفس والآخر</vt:lpstr>
      <vt:lpstr>اقتراحات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</cp:revision>
  <dcterms:created xsi:type="dcterms:W3CDTF">1601-01-01T00:00:00Z</dcterms:created>
  <dcterms:modified xsi:type="dcterms:W3CDTF">2016-01-18T09:13:59Z</dcterms:modified>
</cp:coreProperties>
</file>