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70" r:id="rId3"/>
    <p:sldId id="284" r:id="rId4"/>
    <p:sldId id="285" r:id="rId5"/>
    <p:sldId id="271" r:id="rId6"/>
    <p:sldId id="286" r:id="rId7"/>
    <p:sldId id="272" r:id="rId8"/>
    <p:sldId id="273" r:id="rId9"/>
    <p:sldId id="274" r:id="rId10"/>
    <p:sldId id="275" r:id="rId11"/>
    <p:sldId id="276" r:id="rId12"/>
    <p:sldId id="277" r:id="rId13"/>
    <p:sldId id="278" r:id="rId14"/>
    <p:sldId id="279" r:id="rId15"/>
    <p:sldId id="280" r:id="rId16"/>
    <p:sldId id="28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18" autoAdjust="0"/>
  </p:normalViewPr>
  <p:slideViewPr>
    <p:cSldViewPr>
      <p:cViewPr varScale="1">
        <p:scale>
          <a:sx n="70" d="100"/>
          <a:sy n="70" d="100"/>
        </p:scale>
        <p:origin x="-13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E8A0C56-735A-43FB-ABF2-D000365B8FD5}" type="datetimeFigureOut">
              <a:rPr lang="en-US"/>
              <a:pPr>
                <a:defRPr/>
              </a:pPr>
              <a:t>18/01/2016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B09B23-758C-464A-996A-F8A3251BBC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C76DC19-BD65-418F-96FF-90D876EB58DB}" type="datetimeFigureOut">
              <a:rPr lang="en-US"/>
              <a:pPr>
                <a:defRPr/>
              </a:pPr>
              <a:t>18/01/2016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F3857B-EA40-4ADE-941D-D86237F25407}" type="slidenum">
              <a:rPr lang="en-US"/>
              <a:pPr>
                <a:defRPr/>
              </a:pPr>
              <a:t>‹#›</a:t>
            </a:fld>
            <a:endParaRPr lang="en-US"/>
          </a:p>
        </p:txBody>
      </p:sp>
    </p:spTree>
  </p:cSld>
  <p:clrMapOvr>
    <a:masterClrMapping/>
  </p:clrMapOvr>
  <p:transition advClick="0" advTm="1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3D709CB-B144-4693-B5B0-2F79EDC10A22}" type="datetimeFigureOut">
              <a:rPr lang="en-US"/>
              <a:pPr>
                <a:defRPr/>
              </a:pPr>
              <a:t>18/01/2016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E44B0B-CE23-4164-9641-1308D18C74F8}" type="slidenum">
              <a:rPr lang="en-US"/>
              <a:pPr>
                <a:defRPr/>
              </a:pPr>
              <a:t>‹#›</a:t>
            </a:fld>
            <a:endParaRPr lang="en-US"/>
          </a:p>
        </p:txBody>
      </p:sp>
    </p:spTree>
  </p:cSld>
  <p:clrMapOvr>
    <a:masterClrMapping/>
  </p:clrMapOvr>
  <p:transition advClick="0" advTm="1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F5C5D7F-8384-4718-9A79-A303845269D9}" type="datetimeFigureOut">
              <a:rPr lang="en-US"/>
              <a:pPr>
                <a:defRPr/>
              </a:pPr>
              <a:t>18/01/2016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FF1B09E-A395-4B31-9915-BDE05DFE28DD}" type="slidenum">
              <a:rPr lang="en-US"/>
              <a:pPr>
                <a:defRPr/>
              </a:pPr>
              <a:t>‹#›</a:t>
            </a:fld>
            <a:endParaRPr lang="en-US"/>
          </a:p>
        </p:txBody>
      </p:sp>
    </p:spTree>
  </p:cSld>
  <p:clrMapOvr>
    <a:masterClrMapping/>
  </p:clrMapOvr>
  <p:transition advClick="0" advTm="1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EA387B-C047-467F-ADEB-2327A671E9EB}" type="datetimeFigureOut">
              <a:rPr lang="en-US"/>
              <a:pPr>
                <a:defRPr/>
              </a:pPr>
              <a:t>18/01/2016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4F7CE2-577F-42C2-B56F-40A84CD203B6}" type="slidenum">
              <a:rPr lang="en-US"/>
              <a:pPr>
                <a:defRPr/>
              </a:pPr>
              <a:t>‹#›</a:t>
            </a:fld>
            <a:endParaRPr lang="en-US"/>
          </a:p>
        </p:txBody>
      </p:sp>
    </p:spTree>
  </p:cSld>
  <p:clrMapOvr>
    <a:masterClrMapping/>
  </p:clrMapOvr>
  <p:transition advClick="0" advTm="1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1D131FC0-235C-44DE-9DFC-8294C49E7AAF}" type="datetimeFigureOut">
              <a:rPr lang="en-US"/>
              <a:pPr>
                <a:defRPr/>
              </a:pPr>
              <a:t>18/01/2016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8BC3DEB-1B76-483C-8D6C-EF63B935A04C}" type="slidenum">
              <a:rPr lang="en-US"/>
              <a:pPr>
                <a:defRPr/>
              </a:pPr>
              <a:t>‹#›</a:t>
            </a:fld>
            <a:endParaRPr lang="en-US"/>
          </a:p>
        </p:txBody>
      </p:sp>
    </p:spTree>
  </p:cSld>
  <p:clrMapOvr>
    <a:masterClrMapping/>
  </p:clrMapOvr>
  <p:transition advClick="0" advTm="1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5D2A974-02C5-46B9-9000-8DC0697E3768}" type="datetimeFigureOut">
              <a:rPr lang="en-US"/>
              <a:pPr>
                <a:defRPr/>
              </a:pPr>
              <a:t>18/01/2016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F1151D-0F05-4461-82A4-B7CA108B7CF0}" type="slidenum">
              <a:rPr lang="en-US"/>
              <a:pPr>
                <a:defRPr/>
              </a:pPr>
              <a:t>‹#›</a:t>
            </a:fld>
            <a:endParaRPr lang="en-US"/>
          </a:p>
        </p:txBody>
      </p:sp>
    </p:spTree>
  </p:cSld>
  <p:clrMapOvr>
    <a:masterClrMapping/>
  </p:clrMapOvr>
  <p:transition advClick="0" advTm="1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1D5BD0E-A156-43B6-A0B6-1D1F3A2D6E2A}" type="datetimeFigureOut">
              <a:rPr lang="en-US"/>
              <a:pPr>
                <a:defRPr/>
              </a:pPr>
              <a:t>18/01/2016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2CACD5F-4A01-4FCA-A8C7-1C714AA8D4CF}" type="slidenum">
              <a:rPr lang="en-US"/>
              <a:pPr>
                <a:defRPr/>
              </a:pPr>
              <a:t>‹#›</a:t>
            </a:fld>
            <a:endParaRPr lang="en-US"/>
          </a:p>
        </p:txBody>
      </p:sp>
    </p:spTree>
  </p:cSld>
  <p:clrMapOvr>
    <a:masterClrMapping/>
  </p:clrMapOvr>
  <p:transition advClick="0" advTm="1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8CE0E42-DE06-4693-8EA4-3F448E09C23A}" type="datetimeFigureOut">
              <a:rPr lang="en-US"/>
              <a:pPr>
                <a:defRPr/>
              </a:pPr>
              <a:t>18/01/2016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3C04292-168D-4B82-AA65-B6B866E003A9}" type="slidenum">
              <a:rPr lang="en-US"/>
              <a:pPr>
                <a:defRPr/>
              </a:pPr>
              <a:t>‹#›</a:t>
            </a:fld>
            <a:endParaRPr lang="en-US"/>
          </a:p>
        </p:txBody>
      </p:sp>
    </p:spTree>
  </p:cSld>
  <p:clrMapOvr>
    <a:masterClrMapping/>
  </p:clrMapOvr>
  <p:transition advClick="0" advTm="1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76B8EA0-7F60-4ED6-9343-9F295B57AB42}" type="datetimeFigureOut">
              <a:rPr lang="en-US"/>
              <a:pPr>
                <a:defRPr/>
              </a:pPr>
              <a:t>18/01/2016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CEE93B7-C188-467C-846A-0C57FD7C54E0}" type="slidenum">
              <a:rPr lang="en-US"/>
              <a:pPr>
                <a:defRPr/>
              </a:pPr>
              <a:t>‹#›</a:t>
            </a:fld>
            <a:endParaRPr lang="en-US"/>
          </a:p>
        </p:txBody>
      </p:sp>
    </p:spTree>
  </p:cSld>
  <p:clrMapOvr>
    <a:masterClrMapping/>
  </p:clrMapOvr>
  <p:transition advClick="0" advTm="1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43729CA-9DF2-4AFD-B334-955BC653F266}" type="datetimeFigureOut">
              <a:rPr lang="en-US"/>
              <a:pPr>
                <a:defRPr/>
              </a:pPr>
              <a:t>18/01/2016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540358-57E5-4E1A-A2BB-69C13C8F9F94}" type="slidenum">
              <a:rPr lang="en-US"/>
              <a:pPr>
                <a:defRPr/>
              </a:pPr>
              <a:t>‹#›</a:t>
            </a:fld>
            <a:endParaRPr lang="en-US"/>
          </a:p>
        </p:txBody>
      </p:sp>
    </p:spTree>
  </p:cSld>
  <p:clrMapOvr>
    <a:masterClrMapping/>
  </p:clrMapOvr>
  <p:transition advClick="0" advTm="1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DB1EA11-7389-4007-843B-1CFAA38737EA}" type="datetimeFigureOut">
              <a:rPr lang="en-US"/>
              <a:pPr>
                <a:defRPr/>
              </a:pPr>
              <a:t>18/01/2016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6F93D54-4F1E-4D33-A2A4-1211CA00B2B5}" type="slidenum">
              <a:rPr lang="en-US"/>
              <a:pPr>
                <a:defRPr/>
              </a:pPr>
              <a:t>‹#›</a:t>
            </a:fld>
            <a:endParaRPr lang="en-US"/>
          </a:p>
        </p:txBody>
      </p:sp>
    </p:spTree>
  </p:cSld>
  <p:clrMapOvr>
    <a:masterClrMapping/>
  </p:clrMapOvr>
  <p:transition advClick="0" advTm="1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FEACB5B-BE4E-476C-A313-489360EF5F55}" type="datetimeFigureOut">
              <a:rPr lang="en-US"/>
              <a:pPr>
                <a:defRPr/>
              </a:pPr>
              <a:t>18/01/2016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A582DB9-6F4B-4D00-88E9-A0A2135627E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7" r:id="rId9"/>
    <p:sldLayoutId id="2147483765" r:id="rId10"/>
    <p:sldLayoutId id="2147483766" r:id="rId11"/>
  </p:sldLayoutIdLst>
  <p:transition advClick="0" advTm="15000">
    <p:dissolv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tnah.jpg"/>
          <p:cNvPicPr>
            <a:picLocks noChangeAspect="1"/>
          </p:cNvPicPr>
          <p:nvPr/>
        </p:nvPicPr>
        <p:blipFill>
          <a:blip r:embed="rId2" cstate="print"/>
          <a:stretch>
            <a:fillRect/>
          </a:stretch>
        </p:blipFill>
        <p:spPr>
          <a:xfrm>
            <a:off x="3048000" y="762000"/>
            <a:ext cx="3733800" cy="5500688"/>
          </a:xfrm>
          <a:prstGeom prst="rect">
            <a:avLst/>
          </a:prstGeom>
          <a:blipFill>
            <a:blip r:embed="rId3" cstate="print"/>
            <a:tile tx="0" ty="0" sx="100000" sy="100000" flip="none" algn="tl"/>
          </a:blipFill>
          <a:effectLst>
            <a:outerShdw blurRad="50800" dist="50800" dir="5400000" algn="ctr" rotWithShape="0">
              <a:srgbClr val="000000"/>
            </a:outerShdw>
          </a:effectLst>
        </p:spPr>
      </p:pic>
      <p:pic>
        <p:nvPicPr>
          <p:cNvPr id="3" name="Picture 2" descr="Nour Coop 2.jpg"/>
          <p:cNvPicPr>
            <a:picLocks noChangeAspect="1"/>
          </p:cNvPicPr>
          <p:nvPr/>
        </p:nvPicPr>
        <p:blipFill>
          <a:blip r:embed="rId4" cstate="print"/>
          <a:stretch>
            <a:fillRect/>
          </a:stretch>
        </p:blipFill>
        <p:spPr>
          <a:xfrm>
            <a:off x="7543800" y="228600"/>
            <a:ext cx="1424941" cy="1371600"/>
          </a:xfrm>
          <a:prstGeom prst="rect">
            <a:avLst/>
          </a:prstGeom>
        </p:spPr>
      </p:pic>
      <p:pic>
        <p:nvPicPr>
          <p:cNvPr id="5" name="Picture 4" descr="Nour Coop 1.jpg"/>
          <p:cNvPicPr>
            <a:picLocks noChangeAspect="1"/>
          </p:cNvPicPr>
          <p:nvPr/>
        </p:nvPicPr>
        <p:blipFill>
          <a:blip r:embed="rId5" cstate="print"/>
          <a:stretch>
            <a:fillRect/>
          </a:stretch>
        </p:blipFill>
        <p:spPr>
          <a:xfrm>
            <a:off x="152400" y="5715000"/>
            <a:ext cx="2614031" cy="936029"/>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elfish-kid.jpg"/>
          <p:cNvPicPr>
            <a:picLocks noChangeAspect="1"/>
          </p:cNvPicPr>
          <p:nvPr/>
        </p:nvPicPr>
        <p:blipFill>
          <a:blip r:embed="rId2" cstate="print"/>
          <a:srcRect/>
          <a:stretch>
            <a:fillRect/>
          </a:stretch>
        </p:blipFill>
        <p:spPr bwMode="auto">
          <a:xfrm>
            <a:off x="0" y="0"/>
            <a:ext cx="3810000" cy="3263900"/>
          </a:xfrm>
          <a:prstGeom prst="rect">
            <a:avLst/>
          </a:prstGeom>
          <a:noFill/>
          <a:ln w="9525">
            <a:noFill/>
            <a:miter lim="800000"/>
            <a:headEnd/>
            <a:tailEnd/>
          </a:ln>
        </p:spPr>
      </p:pic>
      <p:sp>
        <p:nvSpPr>
          <p:cNvPr id="12291" name="Content Placeholder 2"/>
          <p:cNvSpPr>
            <a:spLocks noGrp="1"/>
          </p:cNvSpPr>
          <p:nvPr>
            <p:ph idx="1"/>
          </p:nvPr>
        </p:nvSpPr>
        <p:spPr>
          <a:xfrm>
            <a:off x="457200" y="228600"/>
            <a:ext cx="8305800" cy="6324600"/>
          </a:xfrm>
        </p:spPr>
        <p:txBody>
          <a:bodyPr/>
          <a:lstStyle/>
          <a:p>
            <a:pPr marL="971550" lvl="1" indent="-514350" algn="r" rtl="1" eaLnBrk="1" hangingPunct="1">
              <a:buFont typeface="Wingdings" pitchFamily="2" charset="2"/>
              <a:buChar char="Ø"/>
            </a:pPr>
            <a:r>
              <a:rPr lang="ar-LB" b="1" dirty="0" smtClean="0">
                <a:solidFill>
                  <a:srgbClr val="FFC000"/>
                </a:solidFill>
              </a:rPr>
              <a:t>ويُنشئ بين الانسان واخيه غربةً تفرز</a:t>
            </a:r>
          </a:p>
          <a:p>
            <a:pPr marL="971550" lvl="1" indent="-514350" algn="r" rtl="1" eaLnBrk="1" hangingPunct="1">
              <a:buFont typeface="Wingdings 2" pitchFamily="18" charset="2"/>
              <a:buNone/>
            </a:pPr>
            <a:r>
              <a:rPr lang="ar-LB" b="1" dirty="0" smtClean="0">
                <a:solidFill>
                  <a:srgbClr val="FFC000"/>
                </a:solidFill>
              </a:rPr>
              <a:t>العدوان: </a:t>
            </a:r>
          </a:p>
          <a:p>
            <a:pPr marL="971550" lvl="1" indent="-514350" algn="r" rtl="1" eaLnBrk="1" hangingPunct="1">
              <a:buFont typeface="Wingdings" pitchFamily="2" charset="2"/>
              <a:buChar char="Ø"/>
            </a:pPr>
            <a:r>
              <a:rPr lang="ar-LB" dirty="0" smtClean="0"/>
              <a:t>مجتمع الاستهلاك ينشئ انساناً مبنياً على</a:t>
            </a:r>
          </a:p>
          <a:p>
            <a:pPr marL="971550" lvl="1" indent="-514350" algn="r" rtl="1" eaLnBrk="1" hangingPunct="1">
              <a:buFont typeface="Wingdings 2" pitchFamily="18" charset="2"/>
              <a:buNone/>
            </a:pPr>
            <a:r>
              <a:rPr lang="ar-LB" dirty="0" smtClean="0"/>
              <a:t> الأنانية وفي غربة عن الآخربالاضافة الى</a:t>
            </a:r>
          </a:p>
          <a:p>
            <a:pPr marL="971550" lvl="1" indent="-514350" algn="r" rtl="1" eaLnBrk="1" hangingPunct="1">
              <a:buFont typeface="Wingdings 2" pitchFamily="18" charset="2"/>
              <a:buNone/>
            </a:pPr>
            <a:r>
              <a:rPr lang="ar-LB" dirty="0" smtClean="0"/>
              <a:t> القلق واللامعنى لوجوده مما يثير عنده</a:t>
            </a:r>
          </a:p>
          <a:p>
            <a:pPr marL="971550" lvl="1" indent="-514350" algn="r" rtl="1" eaLnBrk="1" hangingPunct="1">
              <a:buFont typeface="Wingdings 2" pitchFamily="18" charset="2"/>
              <a:buNone/>
            </a:pPr>
            <a:r>
              <a:rPr lang="ar-LB" dirty="0" smtClean="0"/>
              <a:t> العدوان والعنف</a:t>
            </a:r>
          </a:p>
          <a:p>
            <a:pPr marL="971550" lvl="1" indent="-514350" algn="r" rtl="1" eaLnBrk="1" hangingPunct="1">
              <a:buFont typeface="Wingdings 2" pitchFamily="18" charset="2"/>
              <a:buNone/>
            </a:pPr>
            <a:r>
              <a:rPr lang="ar-LB" dirty="0" smtClean="0"/>
              <a:t> المشاركة يمكنها لجم العدوانية </a:t>
            </a:r>
          </a:p>
          <a:p>
            <a:pPr marL="971550" lvl="1" indent="-514350" algn="r" rtl="1" eaLnBrk="1" hangingPunct="1">
              <a:buFont typeface="Wingdings 2" pitchFamily="18" charset="2"/>
              <a:buNone/>
            </a:pPr>
            <a:r>
              <a:rPr lang="ar-LB" dirty="0" smtClean="0"/>
              <a:t>(بحسب فرويد الصراع هو بين الحب والعدوان)</a:t>
            </a:r>
          </a:p>
          <a:p>
            <a:pPr marL="971550" lvl="1" indent="-514350" algn="r" rtl="1" eaLnBrk="1" hangingPunct="1">
              <a:buFont typeface="Wingdings 2" pitchFamily="18" charset="2"/>
              <a:buNone/>
            </a:pPr>
            <a:endParaRPr lang="ar-LB" b="1" dirty="0" smtClean="0">
              <a:solidFill>
                <a:srgbClr val="FFC000"/>
              </a:solidFill>
            </a:endParaRPr>
          </a:p>
          <a:p>
            <a:pPr marL="971550" lvl="1" indent="-514350" algn="r" rtl="1" eaLnBrk="1" hangingPunct="1">
              <a:buFont typeface="Wingdings" pitchFamily="2" charset="2"/>
              <a:buChar char="Ø"/>
            </a:pPr>
            <a:r>
              <a:rPr lang="ar-LB" b="1" dirty="0" smtClean="0">
                <a:solidFill>
                  <a:srgbClr val="FFC000"/>
                </a:solidFill>
              </a:rPr>
              <a:t>كما يتضح من ظاهرة جنوح الأحداث:</a:t>
            </a:r>
          </a:p>
          <a:p>
            <a:pPr marL="971550" lvl="1" indent="-514350" algn="r" rtl="1" eaLnBrk="1" hangingPunct="1">
              <a:buFont typeface="Wingdings" pitchFamily="2" charset="2"/>
              <a:buChar char="Ø"/>
            </a:pPr>
            <a:r>
              <a:rPr lang="ar-LB" dirty="0" smtClean="0"/>
              <a:t> ”ان جماعات الافراد لم تعد تشكّل شعوبا، بل مجتمعات</a:t>
            </a:r>
          </a:p>
          <a:p>
            <a:pPr marL="971550" lvl="1" indent="-514350" algn="r" rtl="1" eaLnBrk="1" hangingPunct="1">
              <a:buFont typeface="Wingdings" pitchFamily="2" charset="2"/>
              <a:buChar char="Ø"/>
            </a:pPr>
            <a:r>
              <a:rPr lang="ar-LB" dirty="0" smtClean="0"/>
              <a:t>استهلاكية،في حين ان الاستهلاك محرّم على 80% من</a:t>
            </a:r>
          </a:p>
          <a:p>
            <a:pPr marL="971550" lvl="1" indent="-514350" algn="just" rtl="1" eaLnBrk="1" hangingPunct="1">
              <a:buFont typeface="Wingdings" pitchFamily="2" charset="2"/>
              <a:buChar char="Ø"/>
            </a:pPr>
            <a:r>
              <a:rPr lang="ar-LB" dirty="0" smtClean="0"/>
              <a:t>الانسانية“</a:t>
            </a:r>
          </a:p>
          <a:p>
            <a:pPr marL="971550" lvl="1" indent="-514350" algn="just" rtl="1" eaLnBrk="1" hangingPunct="1">
              <a:buFont typeface="Wingdings" pitchFamily="2" charset="2"/>
              <a:buChar char="Ø"/>
            </a:pPr>
            <a:r>
              <a:rPr lang="ar-LB" dirty="0" smtClean="0"/>
              <a:t>مما يدفع بهؤلاء الأحداث ان يلجأوا لأساليب محرمة ليمنحوا أنفسهم ما يكشفه لهم المجتمع ويمنعهم بآن معاً من الحصول عليه</a:t>
            </a:r>
          </a:p>
        </p:txBody>
      </p:sp>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291">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22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2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291">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2000" fill="hold"/>
                                        <p:tgtEl>
                                          <p:spTgt spid="1229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12291">
                                            <p:txEl>
                                              <p:pRg st="1" end="1"/>
                                            </p:txEl>
                                          </p:spTgt>
                                        </p:tgtEl>
                                        <p:attrNameLst>
                                          <p:attrName>ppt_y</p:attrName>
                                        </p:attrNameLst>
                                      </p:cBhvr>
                                      <p:tavLst>
                                        <p:tav tm="0">
                                          <p:val>
                                            <p:strVal val="#ppt_y"/>
                                          </p:val>
                                        </p:tav>
                                        <p:tav tm="100000">
                                          <p:val>
                                            <p:strVal val="#ppt_y"/>
                                          </p:val>
                                        </p:tav>
                                      </p:tavLst>
                                    </p:anim>
                                    <p:anim calcmode="lin" valueType="num">
                                      <p:cBhvr>
                                        <p:cTn id="16" dur="2000" fill="hold"/>
                                        <p:tgtEl>
                                          <p:spTgt spid="1229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1229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12291">
                                            <p:txEl>
                                              <p:pRg st="1" end="1"/>
                                            </p:txEl>
                                          </p:spTgt>
                                        </p:tgtEl>
                                      </p:cBhvr>
                                    </p:animEffect>
                                  </p:childTnLst>
                                </p:cTn>
                              </p:par>
                            </p:childTnLst>
                          </p:cTn>
                        </p:par>
                        <p:par>
                          <p:cTn id="19" fill="hold">
                            <p:stCondLst>
                              <p:cond delay="3900"/>
                            </p:stCondLst>
                            <p:childTnLst>
                              <p:par>
                                <p:cTn id="20" presetID="49" presetClass="entr" presetSubtype="0" decel="100000" fill="hold" nodeType="afterEffect">
                                  <p:stCondLst>
                                    <p:cond delay="0"/>
                                  </p:stCondLst>
                                  <p:childTnLst>
                                    <p:set>
                                      <p:cBhvr>
                                        <p:cTn id="21" dur="1" fill="hold">
                                          <p:stCondLst>
                                            <p:cond delay="0"/>
                                          </p:stCondLst>
                                        </p:cTn>
                                        <p:tgtEl>
                                          <p:spTgt spid="12290"/>
                                        </p:tgtEl>
                                        <p:attrNameLst>
                                          <p:attrName>style.visibility</p:attrName>
                                        </p:attrNameLst>
                                      </p:cBhvr>
                                      <p:to>
                                        <p:strVal val="visible"/>
                                      </p:to>
                                    </p:set>
                                    <p:anim calcmode="lin" valueType="num">
                                      <p:cBhvr>
                                        <p:cTn id="22" dur="2000" fill="hold"/>
                                        <p:tgtEl>
                                          <p:spTgt spid="12290"/>
                                        </p:tgtEl>
                                        <p:attrNameLst>
                                          <p:attrName>ppt_w</p:attrName>
                                        </p:attrNameLst>
                                      </p:cBhvr>
                                      <p:tavLst>
                                        <p:tav tm="0">
                                          <p:val>
                                            <p:fltVal val="0"/>
                                          </p:val>
                                        </p:tav>
                                        <p:tav tm="100000">
                                          <p:val>
                                            <p:strVal val="#ppt_w"/>
                                          </p:val>
                                        </p:tav>
                                      </p:tavLst>
                                    </p:anim>
                                    <p:anim calcmode="lin" valueType="num">
                                      <p:cBhvr>
                                        <p:cTn id="23" dur="2000" fill="hold"/>
                                        <p:tgtEl>
                                          <p:spTgt spid="12290"/>
                                        </p:tgtEl>
                                        <p:attrNameLst>
                                          <p:attrName>ppt_h</p:attrName>
                                        </p:attrNameLst>
                                      </p:cBhvr>
                                      <p:tavLst>
                                        <p:tav tm="0">
                                          <p:val>
                                            <p:fltVal val="0"/>
                                          </p:val>
                                        </p:tav>
                                        <p:tav tm="100000">
                                          <p:val>
                                            <p:strVal val="#ppt_h"/>
                                          </p:val>
                                        </p:tav>
                                      </p:tavLst>
                                    </p:anim>
                                    <p:anim calcmode="lin" valueType="num">
                                      <p:cBhvr>
                                        <p:cTn id="24" dur="2000" fill="hold"/>
                                        <p:tgtEl>
                                          <p:spTgt spid="12290"/>
                                        </p:tgtEl>
                                        <p:attrNameLst>
                                          <p:attrName>style.rotation</p:attrName>
                                        </p:attrNameLst>
                                      </p:cBhvr>
                                      <p:tavLst>
                                        <p:tav tm="0">
                                          <p:val>
                                            <p:fltVal val="360"/>
                                          </p:val>
                                        </p:tav>
                                        <p:tav tm="100000">
                                          <p:val>
                                            <p:fltVal val="0"/>
                                          </p:val>
                                        </p:tav>
                                      </p:tavLst>
                                    </p:anim>
                                    <p:animEffect transition="in" filter="fade">
                                      <p:cBhvr>
                                        <p:cTn id="25" dur="2000"/>
                                        <p:tgtEl>
                                          <p:spTgt spid="12290"/>
                                        </p:tgtEl>
                                      </p:cBhvr>
                                    </p:animEffect>
                                  </p:childTnLst>
                                </p:cTn>
                              </p:par>
                            </p:childTnLst>
                          </p:cTn>
                        </p:par>
                        <p:par>
                          <p:cTn id="26" fill="hold">
                            <p:stCondLst>
                              <p:cond delay="5900"/>
                            </p:stCondLst>
                            <p:childTnLst>
                              <p:par>
                                <p:cTn id="27" presetID="47" presetClass="entr" presetSubtype="0" fill="hold" nodeType="afterEffect">
                                  <p:stCondLst>
                                    <p:cond delay="0"/>
                                  </p:stCondLst>
                                  <p:childTnLst>
                                    <p:set>
                                      <p:cBhvr>
                                        <p:cTn id="28" dur="1" fill="hold">
                                          <p:stCondLst>
                                            <p:cond delay="0"/>
                                          </p:stCondLst>
                                        </p:cTn>
                                        <p:tgtEl>
                                          <p:spTgt spid="12291">
                                            <p:txEl>
                                              <p:pRg st="2" end="2"/>
                                            </p:txEl>
                                          </p:spTgt>
                                        </p:tgtEl>
                                        <p:attrNameLst>
                                          <p:attrName>style.visibility</p:attrName>
                                        </p:attrNameLst>
                                      </p:cBhvr>
                                      <p:to>
                                        <p:strVal val="visible"/>
                                      </p:to>
                                    </p:set>
                                    <p:animEffect transition="in" filter="fade">
                                      <p:cBhvr>
                                        <p:cTn id="29" dur="1000"/>
                                        <p:tgtEl>
                                          <p:spTgt spid="12291">
                                            <p:txEl>
                                              <p:pRg st="2" end="2"/>
                                            </p:txEl>
                                          </p:spTgt>
                                        </p:tgtEl>
                                      </p:cBhvr>
                                    </p:animEffect>
                                    <p:anim calcmode="lin" valueType="num">
                                      <p:cBhvr>
                                        <p:cTn id="30"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2291">
                                            <p:txEl>
                                              <p:pRg st="3" end="3"/>
                                            </p:txEl>
                                          </p:spTgt>
                                        </p:tgtEl>
                                        <p:attrNameLst>
                                          <p:attrName>style.visibility</p:attrName>
                                        </p:attrNameLst>
                                      </p:cBhvr>
                                      <p:to>
                                        <p:strVal val="visible"/>
                                      </p:to>
                                    </p:set>
                                    <p:animEffect transition="in" filter="fade">
                                      <p:cBhvr>
                                        <p:cTn id="34" dur="1000"/>
                                        <p:tgtEl>
                                          <p:spTgt spid="12291">
                                            <p:txEl>
                                              <p:pRg st="3" end="3"/>
                                            </p:txEl>
                                          </p:spTgt>
                                        </p:tgtEl>
                                      </p:cBhvr>
                                    </p:animEffect>
                                    <p:anim calcmode="lin" valueType="num">
                                      <p:cBhvr>
                                        <p:cTn id="35"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2291">
                                            <p:txEl>
                                              <p:pRg st="4" end="4"/>
                                            </p:txEl>
                                          </p:spTgt>
                                        </p:tgtEl>
                                        <p:attrNameLst>
                                          <p:attrName>style.visibility</p:attrName>
                                        </p:attrNameLst>
                                      </p:cBhvr>
                                      <p:to>
                                        <p:strVal val="visible"/>
                                      </p:to>
                                    </p:set>
                                    <p:animEffect transition="in" filter="fade">
                                      <p:cBhvr>
                                        <p:cTn id="39" dur="1000"/>
                                        <p:tgtEl>
                                          <p:spTgt spid="12291">
                                            <p:txEl>
                                              <p:pRg st="4" end="4"/>
                                            </p:txEl>
                                          </p:spTgt>
                                        </p:tgtEl>
                                      </p:cBhvr>
                                    </p:animEffect>
                                    <p:anim calcmode="lin" valueType="num">
                                      <p:cBhvr>
                                        <p:cTn id="40"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2291">
                                            <p:txEl>
                                              <p:pRg st="4" end="4"/>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2291">
                                            <p:txEl>
                                              <p:pRg st="5" end="5"/>
                                            </p:txEl>
                                          </p:spTgt>
                                        </p:tgtEl>
                                        <p:attrNameLst>
                                          <p:attrName>style.visibility</p:attrName>
                                        </p:attrNameLst>
                                      </p:cBhvr>
                                      <p:to>
                                        <p:strVal val="visible"/>
                                      </p:to>
                                    </p:set>
                                    <p:animEffect transition="in" filter="fade">
                                      <p:cBhvr>
                                        <p:cTn id="44" dur="1000"/>
                                        <p:tgtEl>
                                          <p:spTgt spid="12291">
                                            <p:txEl>
                                              <p:pRg st="5" end="5"/>
                                            </p:txEl>
                                          </p:spTgt>
                                        </p:tgtEl>
                                      </p:cBhvr>
                                    </p:animEffect>
                                    <p:anim calcmode="lin" valueType="num">
                                      <p:cBhvr>
                                        <p:cTn id="45"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Effect transition="in" filter="fade">
                                      <p:cBhvr>
                                        <p:cTn id="49" dur="1000"/>
                                        <p:tgtEl>
                                          <p:spTgt spid="12291">
                                            <p:txEl>
                                              <p:pRg st="6" end="6"/>
                                            </p:txEl>
                                          </p:spTgt>
                                        </p:tgtEl>
                                      </p:cBhvr>
                                    </p:animEffect>
                                    <p:anim calcmode="lin" valueType="num">
                                      <p:cBhvr>
                                        <p:cTn id="50"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291">
                                            <p:txEl>
                                              <p:pRg st="6" end="6"/>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12291">
                                            <p:txEl>
                                              <p:pRg st="7" end="7"/>
                                            </p:txEl>
                                          </p:spTgt>
                                        </p:tgtEl>
                                        <p:attrNameLst>
                                          <p:attrName>style.visibility</p:attrName>
                                        </p:attrNameLst>
                                      </p:cBhvr>
                                      <p:to>
                                        <p:strVal val="visible"/>
                                      </p:to>
                                    </p:set>
                                    <p:animEffect transition="in" filter="fade">
                                      <p:cBhvr>
                                        <p:cTn id="54" dur="1000"/>
                                        <p:tgtEl>
                                          <p:spTgt spid="12291">
                                            <p:txEl>
                                              <p:pRg st="7" end="7"/>
                                            </p:txEl>
                                          </p:spTgt>
                                        </p:tgtEl>
                                      </p:cBhvr>
                                    </p:animEffect>
                                    <p:anim calcmode="lin" valueType="num">
                                      <p:cBhvr>
                                        <p:cTn id="55"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6900"/>
                            </p:stCondLst>
                            <p:childTnLst>
                              <p:par>
                                <p:cTn id="58" presetID="47" presetClass="entr" presetSubtype="0" fill="hold" nodeType="afterEffect">
                                  <p:stCondLst>
                                    <p:cond delay="0"/>
                                  </p:stCondLst>
                                  <p:childTnLst>
                                    <p:set>
                                      <p:cBhvr>
                                        <p:cTn id="59" dur="1" fill="hold">
                                          <p:stCondLst>
                                            <p:cond delay="0"/>
                                          </p:stCondLst>
                                        </p:cTn>
                                        <p:tgtEl>
                                          <p:spTgt spid="12291">
                                            <p:txEl>
                                              <p:pRg st="9" end="9"/>
                                            </p:txEl>
                                          </p:spTgt>
                                        </p:tgtEl>
                                        <p:attrNameLst>
                                          <p:attrName>style.visibility</p:attrName>
                                        </p:attrNameLst>
                                      </p:cBhvr>
                                      <p:to>
                                        <p:strVal val="visible"/>
                                      </p:to>
                                    </p:set>
                                    <p:animEffect transition="in" filter="fade">
                                      <p:cBhvr>
                                        <p:cTn id="60" dur="1000"/>
                                        <p:tgtEl>
                                          <p:spTgt spid="12291">
                                            <p:txEl>
                                              <p:pRg st="9" end="9"/>
                                            </p:txEl>
                                          </p:spTgt>
                                        </p:tgtEl>
                                      </p:cBhvr>
                                    </p:animEffect>
                                    <p:anim calcmode="lin" valueType="num">
                                      <p:cBhvr>
                                        <p:cTn id="61" dur="10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12291">
                                            <p:txEl>
                                              <p:pRg st="9" end="9"/>
                                            </p:txEl>
                                          </p:spTgt>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2291">
                                            <p:txEl>
                                              <p:pRg st="10" end="10"/>
                                            </p:txEl>
                                          </p:spTgt>
                                        </p:tgtEl>
                                        <p:attrNameLst>
                                          <p:attrName>style.visibility</p:attrName>
                                        </p:attrNameLst>
                                      </p:cBhvr>
                                      <p:to>
                                        <p:strVal val="visible"/>
                                      </p:to>
                                    </p:set>
                                    <p:animEffect transition="in" filter="fade">
                                      <p:cBhvr>
                                        <p:cTn id="65" dur="1000"/>
                                        <p:tgtEl>
                                          <p:spTgt spid="12291">
                                            <p:txEl>
                                              <p:pRg st="10" end="10"/>
                                            </p:txEl>
                                          </p:spTgt>
                                        </p:tgtEl>
                                      </p:cBhvr>
                                    </p:animEffect>
                                    <p:anim calcmode="lin" valueType="num">
                                      <p:cBhvr>
                                        <p:cTn id="66" dur="10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12291">
                                            <p:txEl>
                                              <p:pRg st="10" end="10"/>
                                            </p:txEl>
                                          </p:spTgt>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12291">
                                            <p:txEl>
                                              <p:pRg st="11" end="11"/>
                                            </p:txEl>
                                          </p:spTgt>
                                        </p:tgtEl>
                                        <p:attrNameLst>
                                          <p:attrName>style.visibility</p:attrName>
                                        </p:attrNameLst>
                                      </p:cBhvr>
                                      <p:to>
                                        <p:strVal val="visible"/>
                                      </p:to>
                                    </p:set>
                                    <p:animEffect transition="in" filter="fade">
                                      <p:cBhvr>
                                        <p:cTn id="70" dur="1000"/>
                                        <p:tgtEl>
                                          <p:spTgt spid="12291">
                                            <p:txEl>
                                              <p:pRg st="11" end="11"/>
                                            </p:txEl>
                                          </p:spTgt>
                                        </p:tgtEl>
                                      </p:cBhvr>
                                    </p:animEffect>
                                    <p:anim calcmode="lin" valueType="num">
                                      <p:cBhvr>
                                        <p:cTn id="71" dur="10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12291">
                                            <p:txEl>
                                              <p:pRg st="11" end="11"/>
                                            </p:txEl>
                                          </p:spTgt>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2291">
                                            <p:txEl>
                                              <p:pRg st="12" end="12"/>
                                            </p:txEl>
                                          </p:spTgt>
                                        </p:tgtEl>
                                        <p:attrNameLst>
                                          <p:attrName>style.visibility</p:attrName>
                                        </p:attrNameLst>
                                      </p:cBhvr>
                                      <p:to>
                                        <p:strVal val="visible"/>
                                      </p:to>
                                    </p:set>
                                    <p:animEffect transition="in" filter="fade">
                                      <p:cBhvr>
                                        <p:cTn id="75" dur="1000"/>
                                        <p:tgtEl>
                                          <p:spTgt spid="12291">
                                            <p:txEl>
                                              <p:pRg st="12" end="12"/>
                                            </p:txEl>
                                          </p:spTgt>
                                        </p:tgtEl>
                                      </p:cBhvr>
                                    </p:animEffect>
                                    <p:anim calcmode="lin" valueType="num">
                                      <p:cBhvr>
                                        <p:cTn id="76" dur="10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12291">
                                            <p:txEl>
                                              <p:pRg st="12" end="12"/>
                                            </p:txEl>
                                          </p:spTgt>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2291">
                                            <p:txEl>
                                              <p:pRg st="13" end="13"/>
                                            </p:txEl>
                                          </p:spTgt>
                                        </p:tgtEl>
                                        <p:attrNameLst>
                                          <p:attrName>style.visibility</p:attrName>
                                        </p:attrNameLst>
                                      </p:cBhvr>
                                      <p:to>
                                        <p:strVal val="visible"/>
                                      </p:to>
                                    </p:set>
                                    <p:animEffect transition="in" filter="fade">
                                      <p:cBhvr>
                                        <p:cTn id="80" dur="1000"/>
                                        <p:tgtEl>
                                          <p:spTgt spid="12291">
                                            <p:txEl>
                                              <p:pRg st="13" end="13"/>
                                            </p:txEl>
                                          </p:spTgt>
                                        </p:tgtEl>
                                      </p:cBhvr>
                                    </p:animEffect>
                                    <p:anim calcmode="lin" valueType="num">
                                      <p:cBhvr>
                                        <p:cTn id="81" dur="1000" fill="hold"/>
                                        <p:tgtEl>
                                          <p:spTgt spid="12291">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1229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39762"/>
          </a:xfrm>
        </p:spPr>
        <p:txBody>
          <a:bodyPr>
            <a:normAutofit fontScale="90000"/>
          </a:bodyPr>
          <a:lstStyle/>
          <a:p>
            <a:pPr algn="ctr" eaLnBrk="1" fontAlgn="auto" hangingPunct="1">
              <a:spcAft>
                <a:spcPts val="0"/>
              </a:spcAft>
              <a:defRPr/>
            </a:pPr>
            <a:r>
              <a:rPr lang="ar-LB" b="1" dirty="0" smtClean="0">
                <a:solidFill>
                  <a:srgbClr val="FF0000"/>
                </a:solidFill>
              </a:rPr>
              <a:t>ثالثاً: تحوير السعي الانساني الى المطلق</a:t>
            </a:r>
            <a:endParaRPr lang="en-US" b="1" dirty="0"/>
          </a:p>
        </p:txBody>
      </p:sp>
      <p:sp>
        <p:nvSpPr>
          <p:cNvPr id="3" name="Content Placeholder 2"/>
          <p:cNvSpPr>
            <a:spLocks noGrp="1"/>
          </p:cNvSpPr>
          <p:nvPr>
            <p:ph idx="1"/>
          </p:nvPr>
        </p:nvSpPr>
        <p:spPr>
          <a:xfrm>
            <a:off x="457200" y="990600"/>
            <a:ext cx="8305800" cy="5562600"/>
          </a:xfrm>
        </p:spPr>
        <p:txBody>
          <a:bodyPr>
            <a:normAutofit lnSpcReduction="10000"/>
          </a:bodyPr>
          <a:lstStyle/>
          <a:p>
            <a:pPr marL="971550" lvl="1" indent="-514350" algn="r" rtl="1" eaLnBrk="1" fontAlgn="auto" hangingPunct="1">
              <a:spcAft>
                <a:spcPts val="0"/>
              </a:spcAft>
              <a:buFont typeface="Wingdings" pitchFamily="2" charset="2"/>
              <a:buChar char="Ø"/>
              <a:defRPr/>
            </a:pPr>
            <a:r>
              <a:rPr lang="ar-LB" b="1" dirty="0" smtClean="0">
                <a:solidFill>
                  <a:srgbClr val="FFC000"/>
                </a:solidFill>
              </a:rPr>
              <a:t>الانسان يستقطبه المطلق:</a:t>
            </a:r>
          </a:p>
          <a:p>
            <a:pPr marL="971550" lvl="1" indent="-514350" algn="r" rtl="1" eaLnBrk="1" fontAlgn="auto" hangingPunct="1">
              <a:spcAft>
                <a:spcPts val="0"/>
              </a:spcAft>
              <a:buFont typeface="Wingdings 2"/>
              <a:buNone/>
              <a:defRPr/>
            </a:pPr>
            <a:r>
              <a:rPr lang="ar-LB" dirty="0" smtClean="0"/>
              <a:t>-  المطلق اي اللامحدود هو الهدف الذي يتحرك نحوه تلقائيا سعيه اللامتناهي، فرديا كان ان جماعيا.</a:t>
            </a:r>
          </a:p>
          <a:p>
            <a:pPr marL="971550" lvl="1" indent="-514350" algn="r" rtl="1" eaLnBrk="1" fontAlgn="auto" hangingPunct="1">
              <a:spcAft>
                <a:spcPts val="0"/>
              </a:spcAft>
              <a:buFont typeface="Wingdings 2"/>
              <a:buNone/>
              <a:defRPr/>
            </a:pPr>
            <a:r>
              <a:rPr lang="ar-LB" dirty="0" smtClean="0"/>
              <a:t>- وهو ما يعطي وجوده معنى وخاصة اذا عرف ان هذا المطلق هو كائن شخصي فائق التعالي يدعوه الى مشاركة لا تنتهي.</a:t>
            </a:r>
          </a:p>
          <a:p>
            <a:pPr marL="971550" lvl="1" indent="-514350" algn="r" rtl="1" eaLnBrk="1" fontAlgn="auto" hangingPunct="1">
              <a:spcAft>
                <a:spcPts val="0"/>
              </a:spcAft>
              <a:buFont typeface="Wingdings" pitchFamily="2" charset="2"/>
              <a:buChar char="Ø"/>
              <a:defRPr/>
            </a:pPr>
            <a:r>
              <a:rPr lang="ar-LB" b="1" dirty="0" smtClean="0">
                <a:solidFill>
                  <a:srgbClr val="FFC000"/>
                </a:solidFill>
              </a:rPr>
              <a:t>مجتمع الاستهلاك يمسخ التوق الى المطلق:</a:t>
            </a:r>
          </a:p>
          <a:p>
            <a:pPr marL="971550" lvl="1" indent="-514350" algn="r" rtl="1" eaLnBrk="1" fontAlgn="auto" hangingPunct="1">
              <a:spcAft>
                <a:spcPts val="0"/>
              </a:spcAft>
              <a:buFontTx/>
              <a:buChar char="-"/>
              <a:defRPr/>
            </a:pPr>
            <a:r>
              <a:rPr lang="ar-LB" dirty="0" smtClean="0"/>
              <a:t>بتوظيف الزخم الى امتلاك الاشياء واستهلاكها ليروي غليله، وكأن مجرد التراكم يُغني عن اهتداء القلب الى الله</a:t>
            </a:r>
          </a:p>
          <a:p>
            <a:pPr marL="971550" lvl="1" indent="-514350" algn="r" rtl="1" eaLnBrk="1" fontAlgn="auto" hangingPunct="1">
              <a:spcAft>
                <a:spcPts val="0"/>
              </a:spcAft>
              <a:buFont typeface="Wingdings 2"/>
              <a:buNone/>
              <a:defRPr/>
            </a:pPr>
            <a:r>
              <a:rPr lang="ar-LB" b="1" dirty="0" smtClean="0">
                <a:solidFill>
                  <a:srgbClr val="FFC000"/>
                </a:solidFill>
              </a:rPr>
              <a:t> فيطلق جرياً مهووسا وراء سراب اشباع لا يتوارى ابداً:</a:t>
            </a:r>
          </a:p>
          <a:p>
            <a:pPr marL="971550" lvl="1" indent="-514350" algn="r" rtl="1" eaLnBrk="1" fontAlgn="auto" hangingPunct="1">
              <a:spcAft>
                <a:spcPts val="0"/>
              </a:spcAft>
              <a:buFont typeface="Wingdings 2"/>
              <a:buNone/>
              <a:defRPr/>
            </a:pPr>
            <a:r>
              <a:rPr lang="ar-LB" dirty="0" smtClean="0"/>
              <a:t>بالسعي الافقي الى اقتناء الاشياء ينسى الانسان البعد</a:t>
            </a:r>
          </a:p>
          <a:p>
            <a:pPr marL="971550" lvl="1" indent="-514350" algn="r" rtl="1" eaLnBrk="1" fontAlgn="auto" hangingPunct="1">
              <a:spcAft>
                <a:spcPts val="0"/>
              </a:spcAft>
              <a:buFont typeface="Wingdings 2"/>
              <a:buNone/>
              <a:defRPr/>
            </a:pPr>
            <a:r>
              <a:rPr lang="ar-LB" dirty="0" smtClean="0"/>
              <a:t> العامودي لوجوده. تساعدفي ذلك الاعلانات التي تصور</a:t>
            </a:r>
          </a:p>
          <a:p>
            <a:pPr marL="971550" lvl="1" indent="-514350" algn="r" rtl="1" eaLnBrk="1" fontAlgn="auto" hangingPunct="1">
              <a:spcAft>
                <a:spcPts val="0"/>
              </a:spcAft>
              <a:buFont typeface="Wingdings 2"/>
              <a:buNone/>
              <a:defRPr/>
            </a:pPr>
            <a:r>
              <a:rPr lang="ar-LB" dirty="0" smtClean="0"/>
              <a:t> تحقيق ما يتمناه القلب يكون بالسلعة الفلانية ”طعم الجنة“</a:t>
            </a:r>
          </a:p>
          <a:p>
            <a:pPr marL="971550" lvl="1" indent="-514350" algn="r" rtl="1" eaLnBrk="1" fontAlgn="auto" hangingPunct="1">
              <a:spcAft>
                <a:spcPts val="0"/>
              </a:spcAft>
              <a:buFont typeface="Wingdings 2"/>
              <a:buNone/>
              <a:defRPr/>
            </a:pPr>
            <a:r>
              <a:rPr lang="ar-LB" dirty="0" smtClean="0"/>
              <a:t> ”الكمال في المتعة“</a:t>
            </a:r>
          </a:p>
          <a:p>
            <a:pPr marL="971550" lvl="1" indent="-514350" algn="r" rtl="1" eaLnBrk="1" fontAlgn="auto" hangingPunct="1">
              <a:spcAft>
                <a:spcPts val="0"/>
              </a:spcAft>
              <a:buFontTx/>
              <a:buChar char="-"/>
              <a:defRPr/>
            </a:pPr>
            <a:r>
              <a:rPr lang="ar-LB" dirty="0" smtClean="0"/>
              <a:t>. يصبح الانسان كقصة الحمار والجزرة</a:t>
            </a:r>
          </a:p>
        </p:txBody>
      </p:sp>
      <p:pic>
        <p:nvPicPr>
          <p:cNvPr id="13316" name="Picture 4" descr="carrot2.jpg"/>
          <p:cNvPicPr>
            <a:picLocks noChangeAspect="1"/>
          </p:cNvPicPr>
          <p:nvPr/>
        </p:nvPicPr>
        <p:blipFill>
          <a:blip r:embed="rId2" cstate="print"/>
          <a:srcRect/>
          <a:stretch>
            <a:fillRect/>
          </a:stretch>
        </p:blipFill>
        <p:spPr bwMode="auto">
          <a:xfrm>
            <a:off x="0" y="4276725"/>
            <a:ext cx="2438400" cy="2581275"/>
          </a:xfrm>
          <a:prstGeom prst="rect">
            <a:avLst/>
          </a:prstGeom>
          <a:noFill/>
          <a:ln w="9525">
            <a:noFill/>
            <a:miter lim="800000"/>
            <a:headEnd/>
            <a:tailEnd/>
          </a:ln>
        </p:spPr>
      </p:pic>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6"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80">
                                          <p:stCondLst>
                                            <p:cond delay="0"/>
                                          </p:stCondLst>
                                        </p:cTn>
                                        <p:tgtEl>
                                          <p:spTgt spid="3">
                                            <p:txEl>
                                              <p:pRg st="5" end="5"/>
                                            </p:txEl>
                                          </p:spTgt>
                                        </p:tgtEl>
                                      </p:cBhvr>
                                    </p:animEffect>
                                    <p:anim calcmode="lin" valueType="num">
                                      <p:cBhvr>
                                        <p:cTn id="4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5" end="5"/>
                                            </p:txEl>
                                          </p:spTgt>
                                        </p:tgtEl>
                                      </p:cBhvr>
                                      <p:to x="100000" y="60000"/>
                                    </p:animScale>
                                    <p:animScale>
                                      <p:cBhvr>
                                        <p:cTn id="46" dur="166" decel="50000">
                                          <p:stCondLst>
                                            <p:cond delay="676"/>
                                          </p:stCondLst>
                                        </p:cTn>
                                        <p:tgtEl>
                                          <p:spTgt spid="3">
                                            <p:txEl>
                                              <p:pRg st="5" end="5"/>
                                            </p:txEl>
                                          </p:spTgt>
                                        </p:tgtEl>
                                      </p:cBhvr>
                                      <p:to x="100000" y="100000"/>
                                    </p:animScale>
                                    <p:animScale>
                                      <p:cBhvr>
                                        <p:cTn id="47" dur="26">
                                          <p:stCondLst>
                                            <p:cond delay="1312"/>
                                          </p:stCondLst>
                                        </p:cTn>
                                        <p:tgtEl>
                                          <p:spTgt spid="3">
                                            <p:txEl>
                                              <p:pRg st="5" end="5"/>
                                            </p:txEl>
                                          </p:spTgt>
                                        </p:tgtEl>
                                      </p:cBhvr>
                                      <p:to x="100000" y="80000"/>
                                    </p:animScale>
                                    <p:animScale>
                                      <p:cBhvr>
                                        <p:cTn id="48" dur="166" decel="50000">
                                          <p:stCondLst>
                                            <p:cond delay="1338"/>
                                          </p:stCondLst>
                                        </p:cTn>
                                        <p:tgtEl>
                                          <p:spTgt spid="3">
                                            <p:txEl>
                                              <p:pRg st="5" end="5"/>
                                            </p:txEl>
                                          </p:spTgt>
                                        </p:tgtEl>
                                      </p:cBhvr>
                                      <p:to x="100000" y="100000"/>
                                    </p:animScale>
                                    <p:animScale>
                                      <p:cBhvr>
                                        <p:cTn id="49" dur="26">
                                          <p:stCondLst>
                                            <p:cond delay="1642"/>
                                          </p:stCondLst>
                                        </p:cTn>
                                        <p:tgtEl>
                                          <p:spTgt spid="3">
                                            <p:txEl>
                                              <p:pRg st="5" end="5"/>
                                            </p:txEl>
                                          </p:spTgt>
                                        </p:tgtEl>
                                      </p:cBhvr>
                                      <p:to x="100000" y="90000"/>
                                    </p:animScale>
                                    <p:animScale>
                                      <p:cBhvr>
                                        <p:cTn id="50" dur="166" decel="50000">
                                          <p:stCondLst>
                                            <p:cond delay="1668"/>
                                          </p:stCondLst>
                                        </p:cTn>
                                        <p:tgtEl>
                                          <p:spTgt spid="3">
                                            <p:txEl>
                                              <p:pRg st="5" end="5"/>
                                            </p:txEl>
                                          </p:spTgt>
                                        </p:tgtEl>
                                      </p:cBhvr>
                                      <p:to x="100000" y="100000"/>
                                    </p:animScale>
                                    <p:animScale>
                                      <p:cBhvr>
                                        <p:cTn id="51" dur="26">
                                          <p:stCondLst>
                                            <p:cond delay="1808"/>
                                          </p:stCondLst>
                                        </p:cTn>
                                        <p:tgtEl>
                                          <p:spTgt spid="3">
                                            <p:txEl>
                                              <p:pRg st="5" end="5"/>
                                            </p:txEl>
                                          </p:spTgt>
                                        </p:tgtEl>
                                      </p:cBhvr>
                                      <p:to x="100000" y="95000"/>
                                    </p:animScale>
                                    <p:animScale>
                                      <p:cBhvr>
                                        <p:cTn id="52" dur="166" decel="50000">
                                          <p:stCondLst>
                                            <p:cond delay="1834"/>
                                          </p:stCondLst>
                                        </p:cTn>
                                        <p:tgtEl>
                                          <p:spTgt spid="3">
                                            <p:txEl>
                                              <p:pRg st="5" end="5"/>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80">
                                          <p:stCondLst>
                                            <p:cond delay="0"/>
                                          </p:stCondLst>
                                        </p:cTn>
                                        <p:tgtEl>
                                          <p:spTgt spid="3">
                                            <p:txEl>
                                              <p:pRg st="6" end="6"/>
                                            </p:txEl>
                                          </p:spTgt>
                                        </p:tgtEl>
                                      </p:cBhvr>
                                    </p:animEffect>
                                    <p:anim calcmode="lin" valueType="num">
                                      <p:cBhvr>
                                        <p:cTn id="5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6" end="6"/>
                                            </p:txEl>
                                          </p:spTgt>
                                        </p:tgtEl>
                                      </p:cBhvr>
                                      <p:to x="100000" y="60000"/>
                                    </p:animScale>
                                    <p:animScale>
                                      <p:cBhvr>
                                        <p:cTn id="62" dur="166" decel="50000">
                                          <p:stCondLst>
                                            <p:cond delay="676"/>
                                          </p:stCondLst>
                                        </p:cTn>
                                        <p:tgtEl>
                                          <p:spTgt spid="3">
                                            <p:txEl>
                                              <p:pRg st="6" end="6"/>
                                            </p:txEl>
                                          </p:spTgt>
                                        </p:tgtEl>
                                      </p:cBhvr>
                                      <p:to x="100000" y="100000"/>
                                    </p:animScale>
                                    <p:animScale>
                                      <p:cBhvr>
                                        <p:cTn id="63" dur="26">
                                          <p:stCondLst>
                                            <p:cond delay="1312"/>
                                          </p:stCondLst>
                                        </p:cTn>
                                        <p:tgtEl>
                                          <p:spTgt spid="3">
                                            <p:txEl>
                                              <p:pRg st="6" end="6"/>
                                            </p:txEl>
                                          </p:spTgt>
                                        </p:tgtEl>
                                      </p:cBhvr>
                                      <p:to x="100000" y="80000"/>
                                    </p:animScale>
                                    <p:animScale>
                                      <p:cBhvr>
                                        <p:cTn id="64" dur="166" decel="50000">
                                          <p:stCondLst>
                                            <p:cond delay="1338"/>
                                          </p:stCondLst>
                                        </p:cTn>
                                        <p:tgtEl>
                                          <p:spTgt spid="3">
                                            <p:txEl>
                                              <p:pRg st="6" end="6"/>
                                            </p:txEl>
                                          </p:spTgt>
                                        </p:tgtEl>
                                      </p:cBhvr>
                                      <p:to x="100000" y="100000"/>
                                    </p:animScale>
                                    <p:animScale>
                                      <p:cBhvr>
                                        <p:cTn id="65" dur="26">
                                          <p:stCondLst>
                                            <p:cond delay="1642"/>
                                          </p:stCondLst>
                                        </p:cTn>
                                        <p:tgtEl>
                                          <p:spTgt spid="3">
                                            <p:txEl>
                                              <p:pRg st="6" end="6"/>
                                            </p:txEl>
                                          </p:spTgt>
                                        </p:tgtEl>
                                      </p:cBhvr>
                                      <p:to x="100000" y="90000"/>
                                    </p:animScale>
                                    <p:animScale>
                                      <p:cBhvr>
                                        <p:cTn id="66" dur="166" decel="50000">
                                          <p:stCondLst>
                                            <p:cond delay="1668"/>
                                          </p:stCondLst>
                                        </p:cTn>
                                        <p:tgtEl>
                                          <p:spTgt spid="3">
                                            <p:txEl>
                                              <p:pRg st="6" end="6"/>
                                            </p:txEl>
                                          </p:spTgt>
                                        </p:tgtEl>
                                      </p:cBhvr>
                                      <p:to x="100000" y="100000"/>
                                    </p:animScale>
                                    <p:animScale>
                                      <p:cBhvr>
                                        <p:cTn id="67" dur="26">
                                          <p:stCondLst>
                                            <p:cond delay="1808"/>
                                          </p:stCondLst>
                                        </p:cTn>
                                        <p:tgtEl>
                                          <p:spTgt spid="3">
                                            <p:txEl>
                                              <p:pRg st="6" end="6"/>
                                            </p:txEl>
                                          </p:spTgt>
                                        </p:tgtEl>
                                      </p:cBhvr>
                                      <p:to x="100000" y="95000"/>
                                    </p:animScale>
                                    <p:animScale>
                                      <p:cBhvr>
                                        <p:cTn id="68" dur="166" decel="50000">
                                          <p:stCondLst>
                                            <p:cond delay="1834"/>
                                          </p:stCondLst>
                                        </p:cTn>
                                        <p:tgtEl>
                                          <p:spTgt spid="3">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wipe(down)">
                                      <p:cBhvr>
                                        <p:cTn id="71" dur="580">
                                          <p:stCondLst>
                                            <p:cond delay="0"/>
                                          </p:stCondLst>
                                        </p:cTn>
                                        <p:tgtEl>
                                          <p:spTgt spid="3">
                                            <p:txEl>
                                              <p:pRg st="7" end="7"/>
                                            </p:txEl>
                                          </p:spTgt>
                                        </p:tgtEl>
                                      </p:cBhvr>
                                    </p:animEffect>
                                    <p:anim calcmode="lin" valueType="num">
                                      <p:cBhvr>
                                        <p:cTn id="7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7" end="7"/>
                                            </p:txEl>
                                          </p:spTgt>
                                        </p:tgtEl>
                                      </p:cBhvr>
                                      <p:to x="100000" y="60000"/>
                                    </p:animScale>
                                    <p:animScale>
                                      <p:cBhvr>
                                        <p:cTn id="78" dur="166" decel="50000">
                                          <p:stCondLst>
                                            <p:cond delay="676"/>
                                          </p:stCondLst>
                                        </p:cTn>
                                        <p:tgtEl>
                                          <p:spTgt spid="3">
                                            <p:txEl>
                                              <p:pRg st="7" end="7"/>
                                            </p:txEl>
                                          </p:spTgt>
                                        </p:tgtEl>
                                      </p:cBhvr>
                                      <p:to x="100000" y="100000"/>
                                    </p:animScale>
                                    <p:animScale>
                                      <p:cBhvr>
                                        <p:cTn id="79" dur="26">
                                          <p:stCondLst>
                                            <p:cond delay="1312"/>
                                          </p:stCondLst>
                                        </p:cTn>
                                        <p:tgtEl>
                                          <p:spTgt spid="3">
                                            <p:txEl>
                                              <p:pRg st="7" end="7"/>
                                            </p:txEl>
                                          </p:spTgt>
                                        </p:tgtEl>
                                      </p:cBhvr>
                                      <p:to x="100000" y="80000"/>
                                    </p:animScale>
                                    <p:animScale>
                                      <p:cBhvr>
                                        <p:cTn id="80" dur="166" decel="50000">
                                          <p:stCondLst>
                                            <p:cond delay="1338"/>
                                          </p:stCondLst>
                                        </p:cTn>
                                        <p:tgtEl>
                                          <p:spTgt spid="3">
                                            <p:txEl>
                                              <p:pRg st="7" end="7"/>
                                            </p:txEl>
                                          </p:spTgt>
                                        </p:tgtEl>
                                      </p:cBhvr>
                                      <p:to x="100000" y="100000"/>
                                    </p:animScale>
                                    <p:animScale>
                                      <p:cBhvr>
                                        <p:cTn id="81" dur="26">
                                          <p:stCondLst>
                                            <p:cond delay="1642"/>
                                          </p:stCondLst>
                                        </p:cTn>
                                        <p:tgtEl>
                                          <p:spTgt spid="3">
                                            <p:txEl>
                                              <p:pRg st="7" end="7"/>
                                            </p:txEl>
                                          </p:spTgt>
                                        </p:tgtEl>
                                      </p:cBhvr>
                                      <p:to x="100000" y="90000"/>
                                    </p:animScale>
                                    <p:animScale>
                                      <p:cBhvr>
                                        <p:cTn id="82" dur="166" decel="50000">
                                          <p:stCondLst>
                                            <p:cond delay="1668"/>
                                          </p:stCondLst>
                                        </p:cTn>
                                        <p:tgtEl>
                                          <p:spTgt spid="3">
                                            <p:txEl>
                                              <p:pRg st="7" end="7"/>
                                            </p:txEl>
                                          </p:spTgt>
                                        </p:tgtEl>
                                      </p:cBhvr>
                                      <p:to x="100000" y="100000"/>
                                    </p:animScale>
                                    <p:animScale>
                                      <p:cBhvr>
                                        <p:cTn id="83" dur="26">
                                          <p:stCondLst>
                                            <p:cond delay="1808"/>
                                          </p:stCondLst>
                                        </p:cTn>
                                        <p:tgtEl>
                                          <p:spTgt spid="3">
                                            <p:txEl>
                                              <p:pRg st="7" end="7"/>
                                            </p:txEl>
                                          </p:spTgt>
                                        </p:tgtEl>
                                      </p:cBhvr>
                                      <p:to x="100000" y="95000"/>
                                    </p:animScale>
                                    <p:animScale>
                                      <p:cBhvr>
                                        <p:cTn id="84" dur="166" decel="50000">
                                          <p:stCondLst>
                                            <p:cond delay="1834"/>
                                          </p:stCondLst>
                                        </p:cTn>
                                        <p:tgtEl>
                                          <p:spTgt spid="3">
                                            <p:txEl>
                                              <p:pRg st="7" end="7"/>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wipe(down)">
                                      <p:cBhvr>
                                        <p:cTn id="87" dur="580">
                                          <p:stCondLst>
                                            <p:cond delay="0"/>
                                          </p:stCondLst>
                                        </p:cTn>
                                        <p:tgtEl>
                                          <p:spTgt spid="3">
                                            <p:txEl>
                                              <p:pRg st="8" end="8"/>
                                            </p:txEl>
                                          </p:spTgt>
                                        </p:tgtEl>
                                      </p:cBhvr>
                                    </p:animEffect>
                                    <p:anim calcmode="lin" valueType="num">
                                      <p:cBhvr>
                                        <p:cTn id="8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8" end="8"/>
                                            </p:txEl>
                                          </p:spTgt>
                                        </p:tgtEl>
                                      </p:cBhvr>
                                      <p:to x="100000" y="60000"/>
                                    </p:animScale>
                                    <p:animScale>
                                      <p:cBhvr>
                                        <p:cTn id="94" dur="166" decel="50000">
                                          <p:stCondLst>
                                            <p:cond delay="676"/>
                                          </p:stCondLst>
                                        </p:cTn>
                                        <p:tgtEl>
                                          <p:spTgt spid="3">
                                            <p:txEl>
                                              <p:pRg st="8" end="8"/>
                                            </p:txEl>
                                          </p:spTgt>
                                        </p:tgtEl>
                                      </p:cBhvr>
                                      <p:to x="100000" y="100000"/>
                                    </p:animScale>
                                    <p:animScale>
                                      <p:cBhvr>
                                        <p:cTn id="95" dur="26">
                                          <p:stCondLst>
                                            <p:cond delay="1312"/>
                                          </p:stCondLst>
                                        </p:cTn>
                                        <p:tgtEl>
                                          <p:spTgt spid="3">
                                            <p:txEl>
                                              <p:pRg st="8" end="8"/>
                                            </p:txEl>
                                          </p:spTgt>
                                        </p:tgtEl>
                                      </p:cBhvr>
                                      <p:to x="100000" y="80000"/>
                                    </p:animScale>
                                    <p:animScale>
                                      <p:cBhvr>
                                        <p:cTn id="96" dur="166" decel="50000">
                                          <p:stCondLst>
                                            <p:cond delay="1338"/>
                                          </p:stCondLst>
                                        </p:cTn>
                                        <p:tgtEl>
                                          <p:spTgt spid="3">
                                            <p:txEl>
                                              <p:pRg st="8" end="8"/>
                                            </p:txEl>
                                          </p:spTgt>
                                        </p:tgtEl>
                                      </p:cBhvr>
                                      <p:to x="100000" y="100000"/>
                                    </p:animScale>
                                    <p:animScale>
                                      <p:cBhvr>
                                        <p:cTn id="97" dur="26">
                                          <p:stCondLst>
                                            <p:cond delay="1642"/>
                                          </p:stCondLst>
                                        </p:cTn>
                                        <p:tgtEl>
                                          <p:spTgt spid="3">
                                            <p:txEl>
                                              <p:pRg st="8" end="8"/>
                                            </p:txEl>
                                          </p:spTgt>
                                        </p:tgtEl>
                                      </p:cBhvr>
                                      <p:to x="100000" y="90000"/>
                                    </p:animScale>
                                    <p:animScale>
                                      <p:cBhvr>
                                        <p:cTn id="98" dur="166" decel="50000">
                                          <p:stCondLst>
                                            <p:cond delay="1668"/>
                                          </p:stCondLst>
                                        </p:cTn>
                                        <p:tgtEl>
                                          <p:spTgt spid="3">
                                            <p:txEl>
                                              <p:pRg st="8" end="8"/>
                                            </p:txEl>
                                          </p:spTgt>
                                        </p:tgtEl>
                                      </p:cBhvr>
                                      <p:to x="100000" y="100000"/>
                                    </p:animScale>
                                    <p:animScale>
                                      <p:cBhvr>
                                        <p:cTn id="99" dur="26">
                                          <p:stCondLst>
                                            <p:cond delay="1808"/>
                                          </p:stCondLst>
                                        </p:cTn>
                                        <p:tgtEl>
                                          <p:spTgt spid="3">
                                            <p:txEl>
                                              <p:pRg st="8" end="8"/>
                                            </p:txEl>
                                          </p:spTgt>
                                        </p:tgtEl>
                                      </p:cBhvr>
                                      <p:to x="100000" y="95000"/>
                                    </p:animScale>
                                    <p:animScale>
                                      <p:cBhvr>
                                        <p:cTn id="100" dur="166" decel="50000">
                                          <p:stCondLst>
                                            <p:cond delay="1834"/>
                                          </p:stCondLst>
                                        </p:cTn>
                                        <p:tgtEl>
                                          <p:spTgt spid="3">
                                            <p:txEl>
                                              <p:pRg st="8" end="8"/>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9" end="9"/>
                                            </p:txEl>
                                          </p:spTgt>
                                        </p:tgtEl>
                                        <p:attrNameLst>
                                          <p:attrName>style.visibility</p:attrName>
                                        </p:attrNameLst>
                                      </p:cBhvr>
                                      <p:to>
                                        <p:strVal val="visible"/>
                                      </p:to>
                                    </p:set>
                                    <p:animEffect transition="in" filter="wipe(down)">
                                      <p:cBhvr>
                                        <p:cTn id="103" dur="580">
                                          <p:stCondLst>
                                            <p:cond delay="0"/>
                                          </p:stCondLst>
                                        </p:cTn>
                                        <p:tgtEl>
                                          <p:spTgt spid="3">
                                            <p:txEl>
                                              <p:pRg st="9" end="9"/>
                                            </p:txEl>
                                          </p:spTgt>
                                        </p:tgtEl>
                                      </p:cBhvr>
                                    </p:animEffect>
                                    <p:anim calcmode="lin" valueType="num">
                                      <p:cBhvr>
                                        <p:cTn id="10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9" end="9"/>
                                            </p:txEl>
                                          </p:spTgt>
                                        </p:tgtEl>
                                      </p:cBhvr>
                                      <p:to x="100000" y="60000"/>
                                    </p:animScale>
                                    <p:animScale>
                                      <p:cBhvr>
                                        <p:cTn id="110" dur="166" decel="50000">
                                          <p:stCondLst>
                                            <p:cond delay="676"/>
                                          </p:stCondLst>
                                        </p:cTn>
                                        <p:tgtEl>
                                          <p:spTgt spid="3">
                                            <p:txEl>
                                              <p:pRg st="9" end="9"/>
                                            </p:txEl>
                                          </p:spTgt>
                                        </p:tgtEl>
                                      </p:cBhvr>
                                      <p:to x="100000" y="100000"/>
                                    </p:animScale>
                                    <p:animScale>
                                      <p:cBhvr>
                                        <p:cTn id="111" dur="26">
                                          <p:stCondLst>
                                            <p:cond delay="1312"/>
                                          </p:stCondLst>
                                        </p:cTn>
                                        <p:tgtEl>
                                          <p:spTgt spid="3">
                                            <p:txEl>
                                              <p:pRg st="9" end="9"/>
                                            </p:txEl>
                                          </p:spTgt>
                                        </p:tgtEl>
                                      </p:cBhvr>
                                      <p:to x="100000" y="80000"/>
                                    </p:animScale>
                                    <p:animScale>
                                      <p:cBhvr>
                                        <p:cTn id="112" dur="166" decel="50000">
                                          <p:stCondLst>
                                            <p:cond delay="1338"/>
                                          </p:stCondLst>
                                        </p:cTn>
                                        <p:tgtEl>
                                          <p:spTgt spid="3">
                                            <p:txEl>
                                              <p:pRg st="9" end="9"/>
                                            </p:txEl>
                                          </p:spTgt>
                                        </p:tgtEl>
                                      </p:cBhvr>
                                      <p:to x="100000" y="100000"/>
                                    </p:animScale>
                                    <p:animScale>
                                      <p:cBhvr>
                                        <p:cTn id="113" dur="26">
                                          <p:stCondLst>
                                            <p:cond delay="1642"/>
                                          </p:stCondLst>
                                        </p:cTn>
                                        <p:tgtEl>
                                          <p:spTgt spid="3">
                                            <p:txEl>
                                              <p:pRg st="9" end="9"/>
                                            </p:txEl>
                                          </p:spTgt>
                                        </p:tgtEl>
                                      </p:cBhvr>
                                      <p:to x="100000" y="90000"/>
                                    </p:animScale>
                                    <p:animScale>
                                      <p:cBhvr>
                                        <p:cTn id="114" dur="166" decel="50000">
                                          <p:stCondLst>
                                            <p:cond delay="1668"/>
                                          </p:stCondLst>
                                        </p:cTn>
                                        <p:tgtEl>
                                          <p:spTgt spid="3">
                                            <p:txEl>
                                              <p:pRg st="9" end="9"/>
                                            </p:txEl>
                                          </p:spTgt>
                                        </p:tgtEl>
                                      </p:cBhvr>
                                      <p:to x="100000" y="100000"/>
                                    </p:animScale>
                                    <p:animScale>
                                      <p:cBhvr>
                                        <p:cTn id="115" dur="26">
                                          <p:stCondLst>
                                            <p:cond delay="1808"/>
                                          </p:stCondLst>
                                        </p:cTn>
                                        <p:tgtEl>
                                          <p:spTgt spid="3">
                                            <p:txEl>
                                              <p:pRg st="9" end="9"/>
                                            </p:txEl>
                                          </p:spTgt>
                                        </p:tgtEl>
                                      </p:cBhvr>
                                      <p:to x="100000" y="95000"/>
                                    </p:animScale>
                                    <p:animScale>
                                      <p:cBhvr>
                                        <p:cTn id="116" dur="166" decel="50000">
                                          <p:stCondLst>
                                            <p:cond delay="1834"/>
                                          </p:stCondLst>
                                        </p:cTn>
                                        <p:tgtEl>
                                          <p:spTgt spid="3">
                                            <p:txEl>
                                              <p:pRg st="9" end="9"/>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10" end="10"/>
                                            </p:txEl>
                                          </p:spTgt>
                                        </p:tgtEl>
                                        <p:attrNameLst>
                                          <p:attrName>style.visibility</p:attrName>
                                        </p:attrNameLst>
                                      </p:cBhvr>
                                      <p:to>
                                        <p:strVal val="visible"/>
                                      </p:to>
                                    </p:set>
                                    <p:animEffect transition="in" filter="wipe(down)">
                                      <p:cBhvr>
                                        <p:cTn id="119" dur="580">
                                          <p:stCondLst>
                                            <p:cond delay="0"/>
                                          </p:stCondLst>
                                        </p:cTn>
                                        <p:tgtEl>
                                          <p:spTgt spid="3">
                                            <p:txEl>
                                              <p:pRg st="10" end="10"/>
                                            </p:txEl>
                                          </p:spTgt>
                                        </p:tgtEl>
                                      </p:cBhvr>
                                    </p:animEffect>
                                    <p:anim calcmode="lin" valueType="num">
                                      <p:cBhvr>
                                        <p:cTn id="12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10" end="10"/>
                                            </p:txEl>
                                          </p:spTgt>
                                        </p:tgtEl>
                                      </p:cBhvr>
                                      <p:to x="100000" y="60000"/>
                                    </p:animScale>
                                    <p:animScale>
                                      <p:cBhvr>
                                        <p:cTn id="126" dur="166" decel="50000">
                                          <p:stCondLst>
                                            <p:cond delay="676"/>
                                          </p:stCondLst>
                                        </p:cTn>
                                        <p:tgtEl>
                                          <p:spTgt spid="3">
                                            <p:txEl>
                                              <p:pRg st="10" end="10"/>
                                            </p:txEl>
                                          </p:spTgt>
                                        </p:tgtEl>
                                      </p:cBhvr>
                                      <p:to x="100000" y="100000"/>
                                    </p:animScale>
                                    <p:animScale>
                                      <p:cBhvr>
                                        <p:cTn id="127" dur="26">
                                          <p:stCondLst>
                                            <p:cond delay="1312"/>
                                          </p:stCondLst>
                                        </p:cTn>
                                        <p:tgtEl>
                                          <p:spTgt spid="3">
                                            <p:txEl>
                                              <p:pRg st="10" end="10"/>
                                            </p:txEl>
                                          </p:spTgt>
                                        </p:tgtEl>
                                      </p:cBhvr>
                                      <p:to x="100000" y="80000"/>
                                    </p:animScale>
                                    <p:animScale>
                                      <p:cBhvr>
                                        <p:cTn id="128" dur="166" decel="50000">
                                          <p:stCondLst>
                                            <p:cond delay="1338"/>
                                          </p:stCondLst>
                                        </p:cTn>
                                        <p:tgtEl>
                                          <p:spTgt spid="3">
                                            <p:txEl>
                                              <p:pRg st="10" end="10"/>
                                            </p:txEl>
                                          </p:spTgt>
                                        </p:tgtEl>
                                      </p:cBhvr>
                                      <p:to x="100000" y="100000"/>
                                    </p:animScale>
                                    <p:animScale>
                                      <p:cBhvr>
                                        <p:cTn id="129" dur="26">
                                          <p:stCondLst>
                                            <p:cond delay="1642"/>
                                          </p:stCondLst>
                                        </p:cTn>
                                        <p:tgtEl>
                                          <p:spTgt spid="3">
                                            <p:txEl>
                                              <p:pRg st="10" end="10"/>
                                            </p:txEl>
                                          </p:spTgt>
                                        </p:tgtEl>
                                      </p:cBhvr>
                                      <p:to x="100000" y="90000"/>
                                    </p:animScale>
                                    <p:animScale>
                                      <p:cBhvr>
                                        <p:cTn id="130" dur="166" decel="50000">
                                          <p:stCondLst>
                                            <p:cond delay="1668"/>
                                          </p:stCondLst>
                                        </p:cTn>
                                        <p:tgtEl>
                                          <p:spTgt spid="3">
                                            <p:txEl>
                                              <p:pRg st="10" end="10"/>
                                            </p:txEl>
                                          </p:spTgt>
                                        </p:tgtEl>
                                      </p:cBhvr>
                                      <p:to x="100000" y="100000"/>
                                    </p:animScale>
                                    <p:animScale>
                                      <p:cBhvr>
                                        <p:cTn id="131" dur="26">
                                          <p:stCondLst>
                                            <p:cond delay="1808"/>
                                          </p:stCondLst>
                                        </p:cTn>
                                        <p:tgtEl>
                                          <p:spTgt spid="3">
                                            <p:txEl>
                                              <p:pRg st="10" end="10"/>
                                            </p:txEl>
                                          </p:spTgt>
                                        </p:tgtEl>
                                      </p:cBhvr>
                                      <p:to x="100000" y="95000"/>
                                    </p:animScale>
                                    <p:animScale>
                                      <p:cBhvr>
                                        <p:cTn id="132" dur="166" decel="50000">
                                          <p:stCondLst>
                                            <p:cond delay="1834"/>
                                          </p:stCondLst>
                                        </p:cTn>
                                        <p:tgtEl>
                                          <p:spTgt spid="3">
                                            <p:txEl>
                                              <p:pRg st="10" end="10"/>
                                            </p:txEl>
                                          </p:spTgt>
                                        </p:tgtEl>
                                      </p:cBhvr>
                                      <p:to x="100000" y="100000"/>
                                    </p:animScale>
                                  </p:childTnLst>
                                </p:cTn>
                              </p:par>
                              <p:par>
                                <p:cTn id="133" presetID="9" presetClass="entr" presetSubtype="0" fill="hold" nodeType="withEffect">
                                  <p:stCondLst>
                                    <p:cond delay="0"/>
                                  </p:stCondLst>
                                  <p:childTnLst>
                                    <p:set>
                                      <p:cBhvr>
                                        <p:cTn id="134" dur="1" fill="hold">
                                          <p:stCondLst>
                                            <p:cond delay="0"/>
                                          </p:stCondLst>
                                        </p:cTn>
                                        <p:tgtEl>
                                          <p:spTgt spid="13316"/>
                                        </p:tgtEl>
                                        <p:attrNameLst>
                                          <p:attrName>style.visibility</p:attrName>
                                        </p:attrNameLst>
                                      </p:cBhvr>
                                      <p:to>
                                        <p:strVal val="visible"/>
                                      </p:to>
                                    </p:set>
                                    <p:animEffect transition="in" filter="dissolve">
                                      <p:cBhvr>
                                        <p:cTn id="135" dur="5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fontScale="90000"/>
          </a:bodyPr>
          <a:lstStyle/>
          <a:p>
            <a:pPr algn="ctr" eaLnBrk="1" fontAlgn="auto" hangingPunct="1">
              <a:spcAft>
                <a:spcPts val="0"/>
              </a:spcAft>
              <a:defRPr/>
            </a:pPr>
            <a:r>
              <a:rPr lang="ar-LB" b="1" dirty="0" smtClean="0">
                <a:solidFill>
                  <a:srgbClr val="FF0000"/>
                </a:solidFill>
              </a:rPr>
              <a:t>رابعاً: مجتمع محكوم بالعبثية والفراغ</a:t>
            </a:r>
            <a:endParaRPr lang="en-US" b="1" dirty="0"/>
          </a:p>
        </p:txBody>
      </p:sp>
      <p:sp>
        <p:nvSpPr>
          <p:cNvPr id="3" name="Content Placeholder 2"/>
          <p:cNvSpPr>
            <a:spLocks noGrp="1"/>
          </p:cNvSpPr>
          <p:nvPr>
            <p:ph idx="1"/>
          </p:nvPr>
        </p:nvSpPr>
        <p:spPr>
          <a:xfrm>
            <a:off x="457200" y="1219200"/>
            <a:ext cx="8229600" cy="5181600"/>
          </a:xfrm>
        </p:spPr>
        <p:txBody>
          <a:bodyPr/>
          <a:lstStyle/>
          <a:p>
            <a:pPr marL="971550" lvl="1" indent="-514350" algn="r" rtl="1" eaLnBrk="1" hangingPunct="1">
              <a:buFont typeface="Wingdings 2" pitchFamily="18" charset="2"/>
              <a:buNone/>
            </a:pPr>
            <a:r>
              <a:rPr lang="ar-LB" smtClean="0"/>
              <a:t>”مجتمع يُكثر من وسائل العيش على حساب مبررات العيش“</a:t>
            </a:r>
          </a:p>
          <a:p>
            <a:pPr marL="971550" lvl="1" indent="-514350" algn="r" rtl="1" eaLnBrk="1" hangingPunct="1">
              <a:buFont typeface="Wingdings 2" pitchFamily="18" charset="2"/>
              <a:buNone/>
            </a:pPr>
            <a:r>
              <a:rPr lang="ar-LB" smtClean="0"/>
              <a:t>فاذا بالمرء فقير وسط خيراته، جائع وسط تخمته، ينهشه الفراغ المتأتي عن اهماله تحقيق تحقيق وجوده في العمق مما يؤدي الى:</a:t>
            </a:r>
          </a:p>
          <a:p>
            <a:pPr marL="971550" lvl="1" indent="-514350" algn="r" rtl="1" eaLnBrk="1" hangingPunct="1">
              <a:buFont typeface="Calibri" pitchFamily="34" charset="0"/>
              <a:buAutoNum type="arabicPeriod"/>
            </a:pPr>
            <a:r>
              <a:rPr lang="ar-LB" b="1" smtClean="0">
                <a:solidFill>
                  <a:srgbClr val="FFC000"/>
                </a:solidFill>
              </a:rPr>
              <a:t>قلق العصر:</a:t>
            </a:r>
            <a:r>
              <a:rPr lang="ar-LB" smtClean="0">
                <a:solidFill>
                  <a:srgbClr val="FFC000"/>
                </a:solidFill>
              </a:rPr>
              <a:t> </a:t>
            </a:r>
            <a:r>
              <a:rPr lang="ar-LB" smtClean="0"/>
              <a:t>الشعور بالاكتئاب بسبب العزلة.</a:t>
            </a:r>
            <a:endParaRPr lang="ar-LB" b="1" smtClean="0">
              <a:solidFill>
                <a:srgbClr val="FFC000"/>
              </a:solidFill>
            </a:endParaRPr>
          </a:p>
          <a:p>
            <a:pPr marL="971550" lvl="1" indent="-514350" algn="r" rtl="1" eaLnBrk="1" hangingPunct="1">
              <a:buFont typeface="Calibri" pitchFamily="34" charset="0"/>
              <a:buAutoNum type="arabicPeriod"/>
            </a:pPr>
            <a:r>
              <a:rPr lang="ar-LB" b="1" smtClean="0">
                <a:solidFill>
                  <a:srgbClr val="FFC000"/>
                </a:solidFill>
              </a:rPr>
              <a:t>الاكتئاب المقنّع:</a:t>
            </a:r>
            <a:r>
              <a:rPr lang="ar-LB" smtClean="0"/>
              <a:t> بمظاهر الفرح والنجاح (كحول، جنس، ادمان...)</a:t>
            </a:r>
          </a:p>
          <a:p>
            <a:pPr marL="971550" lvl="1" indent="-514350" algn="r" rtl="1" eaLnBrk="1" hangingPunct="1">
              <a:buFont typeface="Calibri" pitchFamily="34" charset="0"/>
              <a:buAutoNum type="arabicPeriod"/>
            </a:pPr>
            <a:r>
              <a:rPr lang="ar-LB" b="1" smtClean="0">
                <a:solidFill>
                  <a:srgbClr val="FFC000"/>
                </a:solidFill>
              </a:rPr>
              <a:t>عالم تعوزه البهجة</a:t>
            </a:r>
          </a:p>
          <a:p>
            <a:pPr marL="971550" lvl="1" indent="-514350" algn="r" rtl="1" eaLnBrk="1" hangingPunct="1">
              <a:buFont typeface="Calibri" pitchFamily="34" charset="0"/>
              <a:buAutoNum type="arabicPeriod"/>
            </a:pPr>
            <a:r>
              <a:rPr lang="ar-LB" b="1" smtClean="0">
                <a:solidFill>
                  <a:srgbClr val="FFC000"/>
                </a:solidFill>
              </a:rPr>
              <a:t>مجتمع يفتقد المعنى</a:t>
            </a:r>
          </a:p>
          <a:p>
            <a:pPr marL="971550" lvl="1" indent="-514350" algn="r" rtl="1" eaLnBrk="1" hangingPunct="1">
              <a:buFont typeface="Calibri" pitchFamily="34" charset="0"/>
              <a:buAutoNum type="arabicPeriod"/>
            </a:pPr>
            <a:r>
              <a:rPr lang="ar-LB" b="1" smtClean="0">
                <a:solidFill>
                  <a:srgbClr val="FFC000"/>
                </a:solidFill>
              </a:rPr>
              <a:t>مجتمع </a:t>
            </a:r>
            <a:r>
              <a:rPr lang="ar-LB" b="1" smtClean="0"/>
              <a:t>مريض بشتى الأمراض النفسية</a:t>
            </a:r>
          </a:p>
          <a:p>
            <a:pPr marL="971550" lvl="1" indent="-514350" algn="r" rtl="1" eaLnBrk="1" hangingPunct="1">
              <a:buFont typeface="Calibri" pitchFamily="34" charset="0"/>
              <a:buAutoNum type="arabicPeriod"/>
            </a:pPr>
            <a:r>
              <a:rPr lang="ar-LB" b="1" smtClean="0">
                <a:solidFill>
                  <a:srgbClr val="FFC000"/>
                </a:solidFill>
              </a:rPr>
              <a:t>مجتمع يُغري بتعاطي المخدرات</a:t>
            </a:r>
            <a:r>
              <a:rPr lang="ar-LB" b="1" smtClean="0"/>
              <a:t> للهروب من بؤس الواقع</a:t>
            </a:r>
          </a:p>
          <a:p>
            <a:pPr marL="971550" lvl="1" indent="-514350" algn="r" rtl="1" eaLnBrk="1" hangingPunct="1">
              <a:buFont typeface="Calibri" pitchFamily="34" charset="0"/>
              <a:buAutoNum type="arabicPeriod"/>
            </a:pPr>
            <a:r>
              <a:rPr lang="ar-LB" b="1" smtClean="0">
                <a:solidFill>
                  <a:srgbClr val="FFC000"/>
                </a:solidFill>
              </a:rPr>
              <a:t>وبتحويل الجنس الى مخدّر</a:t>
            </a:r>
            <a:r>
              <a:rPr lang="ar-LB" b="1" smtClean="0"/>
              <a:t>للتخفيف من حالة نفسية بدل ان يكون توق للقاء الشريك</a:t>
            </a:r>
          </a:p>
        </p:txBody>
      </p:sp>
      <p:pic>
        <p:nvPicPr>
          <p:cNvPr id="14340" name="Picture 3" descr="confused.jpg"/>
          <p:cNvPicPr>
            <a:picLocks noChangeAspect="1"/>
          </p:cNvPicPr>
          <p:nvPr/>
        </p:nvPicPr>
        <p:blipFill>
          <a:blip r:embed="rId2" cstate="print"/>
          <a:srcRect/>
          <a:stretch>
            <a:fillRect/>
          </a:stretch>
        </p:blipFill>
        <p:spPr bwMode="auto">
          <a:xfrm>
            <a:off x="0" y="3352800"/>
            <a:ext cx="2047875" cy="1876425"/>
          </a:xfrm>
          <a:prstGeom prst="rect">
            <a:avLst/>
          </a:prstGeom>
          <a:noFill/>
          <a:ln w="9525">
            <a:noFill/>
            <a:miter lim="800000"/>
            <a:headEnd/>
            <a:tailEnd/>
          </a:ln>
        </p:spPr>
      </p:pic>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5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8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15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4500"/>
                            </p:stCondLst>
                            <p:childTnLst>
                              <p:par>
                                <p:cTn id="50" presetID="2" presetClass="entr" presetSubtype="4"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7500"/>
                            </p:stCondLst>
                            <p:childTnLst>
                              <p:par>
                                <p:cTn id="55" presetID="49" presetClass="entr" presetSubtype="0" decel="100000" fill="hold" nodeType="afterEffect">
                                  <p:stCondLst>
                                    <p:cond delay="0"/>
                                  </p:stCondLst>
                                  <p:childTnLst>
                                    <p:set>
                                      <p:cBhvr>
                                        <p:cTn id="56" dur="1" fill="hold">
                                          <p:stCondLst>
                                            <p:cond delay="0"/>
                                          </p:stCondLst>
                                        </p:cTn>
                                        <p:tgtEl>
                                          <p:spTgt spid="14340"/>
                                        </p:tgtEl>
                                        <p:attrNameLst>
                                          <p:attrName>style.visibility</p:attrName>
                                        </p:attrNameLst>
                                      </p:cBhvr>
                                      <p:to>
                                        <p:strVal val="visible"/>
                                      </p:to>
                                    </p:set>
                                    <p:anim calcmode="lin" valueType="num">
                                      <p:cBhvr>
                                        <p:cTn id="57" dur="5000" fill="hold"/>
                                        <p:tgtEl>
                                          <p:spTgt spid="14340"/>
                                        </p:tgtEl>
                                        <p:attrNameLst>
                                          <p:attrName>ppt_w</p:attrName>
                                        </p:attrNameLst>
                                      </p:cBhvr>
                                      <p:tavLst>
                                        <p:tav tm="0">
                                          <p:val>
                                            <p:fltVal val="0"/>
                                          </p:val>
                                        </p:tav>
                                        <p:tav tm="100000">
                                          <p:val>
                                            <p:strVal val="#ppt_w"/>
                                          </p:val>
                                        </p:tav>
                                      </p:tavLst>
                                    </p:anim>
                                    <p:anim calcmode="lin" valueType="num">
                                      <p:cBhvr>
                                        <p:cTn id="58" dur="5000" fill="hold"/>
                                        <p:tgtEl>
                                          <p:spTgt spid="14340"/>
                                        </p:tgtEl>
                                        <p:attrNameLst>
                                          <p:attrName>ppt_h</p:attrName>
                                        </p:attrNameLst>
                                      </p:cBhvr>
                                      <p:tavLst>
                                        <p:tav tm="0">
                                          <p:val>
                                            <p:fltVal val="0"/>
                                          </p:val>
                                        </p:tav>
                                        <p:tav tm="100000">
                                          <p:val>
                                            <p:strVal val="#ppt_h"/>
                                          </p:val>
                                        </p:tav>
                                      </p:tavLst>
                                    </p:anim>
                                    <p:anim calcmode="lin" valueType="num">
                                      <p:cBhvr>
                                        <p:cTn id="59" dur="5000" fill="hold"/>
                                        <p:tgtEl>
                                          <p:spTgt spid="14340"/>
                                        </p:tgtEl>
                                        <p:attrNameLst>
                                          <p:attrName>style.rotation</p:attrName>
                                        </p:attrNameLst>
                                      </p:cBhvr>
                                      <p:tavLst>
                                        <p:tav tm="0">
                                          <p:val>
                                            <p:fltVal val="360"/>
                                          </p:val>
                                        </p:tav>
                                        <p:tav tm="100000">
                                          <p:val>
                                            <p:fltVal val="0"/>
                                          </p:val>
                                        </p:tav>
                                      </p:tavLst>
                                    </p:anim>
                                    <p:animEffect transition="in" filter="fade">
                                      <p:cBhvr>
                                        <p:cTn id="60" dur="5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Ra3i el Saleh.jpeg"/>
          <p:cNvPicPr>
            <a:picLocks noChangeAspect="1"/>
          </p:cNvPicPr>
          <p:nvPr/>
        </p:nvPicPr>
        <p:blipFill>
          <a:blip r:embed="rId2" cstate="print">
            <a:lum bright="28000"/>
          </a:blip>
          <a:srcRect/>
          <a:stretch>
            <a:fillRect/>
          </a:stretch>
        </p:blipFill>
        <p:spPr bwMode="auto">
          <a:xfrm>
            <a:off x="2667000" y="1219200"/>
            <a:ext cx="3962400" cy="5103813"/>
          </a:xfrm>
          <a:prstGeom prst="rect">
            <a:avLst/>
          </a:prstGeom>
          <a:noFill/>
          <a:ln w="9525">
            <a:noFill/>
            <a:miter lim="800000"/>
            <a:headEnd/>
            <a:tailEnd/>
          </a:ln>
        </p:spPr>
      </p:pic>
      <p:sp>
        <p:nvSpPr>
          <p:cNvPr id="2" name="Title 1"/>
          <p:cNvSpPr>
            <a:spLocks noGrp="1"/>
          </p:cNvSpPr>
          <p:nvPr>
            <p:ph type="title"/>
          </p:nvPr>
        </p:nvSpPr>
        <p:spPr>
          <a:xfrm>
            <a:off x="457200" y="152400"/>
            <a:ext cx="8077200" cy="838200"/>
          </a:xfrm>
        </p:spPr>
        <p:txBody>
          <a:bodyPr>
            <a:normAutofit fontScale="90000"/>
          </a:bodyPr>
          <a:lstStyle/>
          <a:p>
            <a:pPr algn="ctr" eaLnBrk="1" fontAlgn="auto" hangingPunct="1">
              <a:spcAft>
                <a:spcPts val="0"/>
              </a:spcAft>
              <a:defRPr/>
            </a:pPr>
            <a:r>
              <a:rPr lang="ar-LB" b="1" dirty="0" smtClean="0">
                <a:solidFill>
                  <a:srgbClr val="FF0000"/>
                </a:solidFill>
              </a:rPr>
              <a:t/>
            </a:r>
            <a:br>
              <a:rPr lang="ar-LB" b="1" dirty="0" smtClean="0">
                <a:solidFill>
                  <a:srgbClr val="FF0000"/>
                </a:solidFill>
              </a:rPr>
            </a:br>
            <a:r>
              <a:rPr lang="ar-LB" b="1" dirty="0" smtClean="0">
                <a:solidFill>
                  <a:srgbClr val="FF0000"/>
                </a:solidFill>
              </a:rPr>
              <a:t>خامساً: أضواء على مأساة مجتمع الاستهلاك</a:t>
            </a:r>
            <a:endParaRPr lang="en-US" b="1" dirty="0"/>
          </a:p>
        </p:txBody>
      </p:sp>
      <p:sp>
        <p:nvSpPr>
          <p:cNvPr id="3" name="Content Placeholder 2"/>
          <p:cNvSpPr>
            <a:spLocks noGrp="1"/>
          </p:cNvSpPr>
          <p:nvPr>
            <p:ph idx="1"/>
          </p:nvPr>
        </p:nvSpPr>
        <p:spPr>
          <a:xfrm>
            <a:off x="990600" y="1219200"/>
            <a:ext cx="7848600" cy="5257800"/>
          </a:xfrm>
        </p:spPr>
        <p:txBody>
          <a:bodyPr/>
          <a:lstStyle/>
          <a:p>
            <a:pPr marL="971550" lvl="1" indent="-514350" algn="r" rtl="1" eaLnBrk="1" hangingPunct="1">
              <a:buFont typeface="Wingdings" pitchFamily="2" charset="2"/>
              <a:buChar char="Ø"/>
            </a:pPr>
            <a:r>
              <a:rPr lang="ar-LB" sz="2800" b="1" dirty="0" smtClean="0">
                <a:solidFill>
                  <a:schemeClr val="bg1">
                    <a:lumMod val="95000"/>
                    <a:lumOff val="5000"/>
                  </a:schemeClr>
                </a:solidFill>
              </a:rPr>
              <a:t>تلك الصورة القاتمة التي يرسمها مجتمع الاستهلاك تجعلنا أكثر تحسساً لرسالة الانجيل التي هي نقيض جذري لمجتمع كهذا:</a:t>
            </a:r>
          </a:p>
          <a:p>
            <a:pPr marL="971550" lvl="1" indent="-514350" algn="r" rtl="1" eaLnBrk="1" hangingPunct="1">
              <a:buFont typeface="Wingdings" pitchFamily="2" charset="2"/>
              <a:buChar char="Ø"/>
            </a:pPr>
            <a:r>
              <a:rPr lang="ar-LB" sz="2800" b="1" dirty="0" smtClean="0">
                <a:solidFill>
                  <a:schemeClr val="bg1">
                    <a:lumMod val="95000"/>
                    <a:lumOff val="5000"/>
                  </a:schemeClr>
                </a:solidFill>
              </a:rPr>
              <a:t>”ليس بالخبز وحده يحيا الانسان...“ (متى 4:4)</a:t>
            </a:r>
          </a:p>
          <a:p>
            <a:pPr marL="971550" lvl="1" indent="-514350" algn="r" rtl="1" eaLnBrk="1" hangingPunct="1">
              <a:buFont typeface="Wingdings" pitchFamily="2" charset="2"/>
              <a:buChar char="Ø"/>
            </a:pPr>
            <a:r>
              <a:rPr lang="ar-LB" sz="2800" b="1" dirty="0" smtClean="0">
                <a:solidFill>
                  <a:schemeClr val="bg1">
                    <a:lumMod val="95000"/>
                    <a:lumOff val="5000"/>
                  </a:schemeClr>
                </a:solidFill>
              </a:rPr>
              <a:t>”ماذا ينفع الانسان ان يربح العالم كله، اذا خسر نفسه“ (متى 26:16)</a:t>
            </a:r>
          </a:p>
          <a:p>
            <a:pPr marL="971550" lvl="1" indent="-514350" algn="r" rtl="1" eaLnBrk="1" hangingPunct="1">
              <a:buFont typeface="Wingdings" pitchFamily="2" charset="2"/>
              <a:buChar char="Ø"/>
            </a:pPr>
            <a:r>
              <a:rPr lang="ar-LB" sz="2800" b="1" dirty="0" smtClean="0">
                <a:solidFill>
                  <a:schemeClr val="bg1">
                    <a:lumMod val="95000"/>
                    <a:lumOff val="5000"/>
                  </a:schemeClr>
                </a:solidFill>
              </a:rPr>
              <a:t>”مرتا، مرتا، انك مهتمة ومضطربة في امور كثيرة، وانما الحاجة الى قليل، بل الى واحد“ (لوقا 41:10-42) </a:t>
            </a:r>
          </a:p>
          <a:p>
            <a:pPr marL="971550" lvl="1" indent="-514350" algn="r" rtl="1" eaLnBrk="1" hangingPunct="1">
              <a:buFont typeface="Wingdings" pitchFamily="2" charset="2"/>
              <a:buChar char="Ø"/>
            </a:pPr>
            <a:r>
              <a:rPr lang="ar-LB" sz="2800" b="1" dirty="0" smtClean="0">
                <a:solidFill>
                  <a:schemeClr val="bg1">
                    <a:lumMod val="95000"/>
                    <a:lumOff val="5000"/>
                  </a:schemeClr>
                </a:solidFill>
              </a:rPr>
              <a:t>”ثم قال لهم: احذروا من كل طمع، لأن الانسان، وان كان في سعة، فحياته لا تقوم على ما ملكت يده“ (لوقا 15:12)</a:t>
            </a:r>
          </a:p>
        </p:txBody>
      </p:sp>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9000"/>
                            </p:stCondLst>
                            <p:childTnLst>
                              <p:par>
                                <p:cTn id="30" presetID="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143000" y="228600"/>
            <a:ext cx="8001000" cy="6400800"/>
          </a:xfrm>
        </p:spPr>
        <p:txBody>
          <a:bodyPr/>
          <a:lstStyle/>
          <a:p>
            <a:pPr marL="971550" lvl="1" indent="-514350" algn="r" rtl="1" eaLnBrk="1" hangingPunct="1">
              <a:buFont typeface="Wingdings 2" pitchFamily="18" charset="2"/>
              <a:buNone/>
            </a:pPr>
            <a:r>
              <a:rPr lang="ar-LB" sz="2800" dirty="0" smtClean="0"/>
              <a:t>”اوصِ اغنياء هذا الدهر الحاضر ان لا يستكبروا، ولا يتّكلوا على</a:t>
            </a:r>
          </a:p>
          <a:p>
            <a:pPr marL="971550" lvl="1" indent="-514350" algn="r" rtl="1" eaLnBrk="1" hangingPunct="1">
              <a:buFont typeface="Wingdings 2" pitchFamily="18" charset="2"/>
              <a:buNone/>
            </a:pPr>
            <a:r>
              <a:rPr lang="ar-LB" sz="2800" dirty="0" smtClean="0"/>
              <a:t>اموال لا ثبات لها، بل على الله الحي... و ليصنعوا الخير،</a:t>
            </a:r>
          </a:p>
          <a:p>
            <a:pPr marL="971550" lvl="1" indent="-514350" algn="r" rtl="1" eaLnBrk="1" hangingPunct="1">
              <a:buFont typeface="Wingdings 2" pitchFamily="18" charset="2"/>
              <a:buNone/>
            </a:pPr>
            <a:r>
              <a:rPr lang="ar-LB" sz="2800" dirty="0" smtClean="0"/>
              <a:t>ويستغنوا بالأعمال الصالحة، ويرتاحوا الى التوزيع واشراك الغير</a:t>
            </a:r>
          </a:p>
          <a:p>
            <a:pPr marL="971550" lvl="1" indent="-514350" algn="r" rtl="1" eaLnBrk="1" hangingPunct="1">
              <a:buFont typeface="Wingdings 2" pitchFamily="18" charset="2"/>
              <a:buNone/>
            </a:pPr>
            <a:r>
              <a:rPr lang="ar-LB" sz="2800" dirty="0" smtClean="0"/>
              <a:t>في خيراتهم، فيدّخروا بذلك لأنفسهم رأس مال راسخاً للمستقبل،</a:t>
            </a:r>
          </a:p>
          <a:p>
            <a:pPr marL="971550" lvl="1" indent="-514350" algn="r" rtl="1" eaLnBrk="1" hangingPunct="1">
              <a:buFont typeface="Wingdings 2" pitchFamily="18" charset="2"/>
              <a:buNone/>
            </a:pPr>
            <a:r>
              <a:rPr lang="ar-LB" sz="2800" dirty="0" smtClean="0"/>
              <a:t>وبه يستطيعون أن يفوزوا بالحياة الحقّة (1 تيموثاوس 17:6- 19)</a:t>
            </a:r>
          </a:p>
          <a:p>
            <a:pPr marL="971550" lvl="1" indent="-514350" algn="r" rtl="1" eaLnBrk="1" hangingPunct="1">
              <a:buFont typeface="Wingdings" pitchFamily="2" charset="2"/>
              <a:buChar char="Ø"/>
            </a:pPr>
            <a:r>
              <a:rPr lang="ar-LB" sz="2800" dirty="0" smtClean="0"/>
              <a:t>”فانك تقول: ها انا غني، لقد استغنيت.</a:t>
            </a:r>
          </a:p>
          <a:p>
            <a:pPr marL="971550" lvl="1" indent="-514350" algn="r" rtl="1" eaLnBrk="1" hangingPunct="1">
              <a:buFont typeface="Wingdings 2" pitchFamily="18" charset="2"/>
              <a:buNone/>
            </a:pPr>
            <a:r>
              <a:rPr lang="ar-LB" sz="2800" dirty="0" smtClean="0"/>
              <a:t> ولا حاجة بي الىشيء! ولست تعلم انك</a:t>
            </a:r>
          </a:p>
          <a:p>
            <a:pPr marL="971550" lvl="1" indent="-514350" algn="r" rtl="1" eaLnBrk="1" hangingPunct="1">
              <a:buFont typeface="Wingdings 2" pitchFamily="18" charset="2"/>
              <a:buNone/>
            </a:pPr>
            <a:r>
              <a:rPr lang="ar-LB" sz="2800" dirty="0" smtClean="0"/>
              <a:t> شقي، وبائس،ومسكين، واعمى، وعريان“</a:t>
            </a:r>
          </a:p>
          <a:p>
            <a:pPr marL="971550" lvl="1" indent="-514350" algn="r" rtl="1" eaLnBrk="1" hangingPunct="1">
              <a:buFont typeface="Wingdings 2" pitchFamily="18" charset="2"/>
              <a:buNone/>
            </a:pPr>
            <a:r>
              <a:rPr lang="ar-LB" sz="2800" dirty="0" smtClean="0"/>
              <a:t> (رؤيا يوحنا 17:3)</a:t>
            </a:r>
          </a:p>
          <a:p>
            <a:pPr marL="971550" lvl="1" indent="-514350" algn="r" rtl="1" eaLnBrk="1" hangingPunct="1">
              <a:buFont typeface="Wingdings 2" pitchFamily="18" charset="2"/>
              <a:buNone/>
            </a:pPr>
            <a:r>
              <a:rPr lang="ar-LB" sz="2800" dirty="0" smtClean="0"/>
              <a:t>”طوبى لفقراء الروح. طوبى للجياع</a:t>
            </a:r>
          </a:p>
          <a:p>
            <a:pPr marL="971550" lvl="1" indent="-514350" algn="r" rtl="1" eaLnBrk="1" hangingPunct="1">
              <a:buFont typeface="Wingdings 2" pitchFamily="18" charset="2"/>
              <a:buNone/>
            </a:pPr>
            <a:r>
              <a:rPr lang="ar-LB" sz="2800" dirty="0" smtClean="0"/>
              <a:t> والعطاش الى البر... طوبى للرحماء... طوبى لأنقياء القلوب... طوبى للساعين الى السلام ... (متى 12:5 –  13) </a:t>
            </a:r>
          </a:p>
        </p:txBody>
      </p:sp>
      <p:pic>
        <p:nvPicPr>
          <p:cNvPr id="16387" name="Picture 4" descr="follower_of_jesus.jpg"/>
          <p:cNvPicPr>
            <a:picLocks noChangeAspect="1"/>
          </p:cNvPicPr>
          <p:nvPr/>
        </p:nvPicPr>
        <p:blipFill>
          <a:blip r:embed="rId2" cstate="print"/>
          <a:srcRect/>
          <a:stretch>
            <a:fillRect/>
          </a:stretch>
        </p:blipFill>
        <p:spPr bwMode="auto">
          <a:xfrm>
            <a:off x="0" y="2819400"/>
            <a:ext cx="3733800" cy="2971800"/>
          </a:xfrm>
          <a:prstGeom prst="rect">
            <a:avLst/>
          </a:prstGeom>
          <a:noFill/>
          <a:ln w="9525">
            <a:noFill/>
            <a:miter lim="800000"/>
            <a:headEnd/>
            <a:tailEnd/>
          </a:ln>
        </p:spPr>
      </p:pic>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anim calcmode="lin" valueType="num">
                                      <p:cBhvr>
                                        <p:cTn id="8" dur="2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638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2000"/>
                                        <p:tgtEl>
                                          <p:spTgt spid="16386">
                                            <p:txEl>
                                              <p:pRg st="1" end="1"/>
                                            </p:txEl>
                                          </p:spTgt>
                                        </p:tgtEl>
                                      </p:cBhvr>
                                    </p:animEffect>
                                    <p:anim calcmode="lin" valueType="num">
                                      <p:cBhvr>
                                        <p:cTn id="13" dur="2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1638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2000"/>
                                        <p:tgtEl>
                                          <p:spTgt spid="16386">
                                            <p:txEl>
                                              <p:pRg st="2" end="2"/>
                                            </p:txEl>
                                          </p:spTgt>
                                        </p:tgtEl>
                                      </p:cBhvr>
                                    </p:animEffect>
                                    <p:anim calcmode="lin" valueType="num">
                                      <p:cBhvr>
                                        <p:cTn id="18" dur="2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1638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2000"/>
                                        <p:tgtEl>
                                          <p:spTgt spid="16386">
                                            <p:txEl>
                                              <p:pRg st="3" end="3"/>
                                            </p:txEl>
                                          </p:spTgt>
                                        </p:tgtEl>
                                      </p:cBhvr>
                                    </p:animEffect>
                                    <p:anim calcmode="lin" valueType="num">
                                      <p:cBhvr>
                                        <p:cTn id="23" dur="2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16386">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2000"/>
                                        <p:tgtEl>
                                          <p:spTgt spid="16386">
                                            <p:txEl>
                                              <p:pRg st="4" end="4"/>
                                            </p:txEl>
                                          </p:spTgt>
                                        </p:tgtEl>
                                      </p:cBhvr>
                                    </p:animEffect>
                                    <p:anim calcmode="lin" valueType="num">
                                      <p:cBhvr>
                                        <p:cTn id="28" dur="2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16387"/>
                                        </p:tgtEl>
                                        <p:attrNameLst>
                                          <p:attrName>style.visibility</p:attrName>
                                        </p:attrNameLst>
                                      </p:cBhvr>
                                      <p:to>
                                        <p:strVal val="visible"/>
                                      </p:to>
                                    </p:set>
                                    <p:animEffect transition="in" filter="dissolve">
                                      <p:cBhvr>
                                        <p:cTn id="33" dur="2000"/>
                                        <p:tgtEl>
                                          <p:spTgt spid="16387"/>
                                        </p:tgtEl>
                                      </p:cBhvr>
                                    </p:animEffect>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16386">
                                            <p:txEl>
                                              <p:pRg st="5" end="5"/>
                                            </p:txEl>
                                          </p:spTgt>
                                        </p:tgtEl>
                                        <p:attrNameLst>
                                          <p:attrName>style.visibility</p:attrName>
                                        </p:attrNameLst>
                                      </p:cBhvr>
                                      <p:to>
                                        <p:strVal val="visible"/>
                                      </p:to>
                                    </p:set>
                                    <p:animEffect transition="in" filter="fade">
                                      <p:cBhvr>
                                        <p:cTn id="37" dur="2000"/>
                                        <p:tgtEl>
                                          <p:spTgt spid="16386">
                                            <p:txEl>
                                              <p:pRg st="5" end="5"/>
                                            </p:txEl>
                                          </p:spTgt>
                                        </p:tgtEl>
                                      </p:cBhvr>
                                    </p:animEffect>
                                    <p:anim calcmode="lin" valueType="num">
                                      <p:cBhvr>
                                        <p:cTn id="38" dur="2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16386">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6386">
                                            <p:txEl>
                                              <p:pRg st="6" end="6"/>
                                            </p:txEl>
                                          </p:spTgt>
                                        </p:tgtEl>
                                        <p:attrNameLst>
                                          <p:attrName>style.visibility</p:attrName>
                                        </p:attrNameLst>
                                      </p:cBhvr>
                                      <p:to>
                                        <p:strVal val="visible"/>
                                      </p:to>
                                    </p:set>
                                    <p:animEffect transition="in" filter="fade">
                                      <p:cBhvr>
                                        <p:cTn id="42" dur="2000"/>
                                        <p:tgtEl>
                                          <p:spTgt spid="16386">
                                            <p:txEl>
                                              <p:pRg st="6" end="6"/>
                                            </p:txEl>
                                          </p:spTgt>
                                        </p:tgtEl>
                                      </p:cBhvr>
                                    </p:animEffect>
                                    <p:anim calcmode="lin" valueType="num">
                                      <p:cBhvr>
                                        <p:cTn id="43" dur="2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16386">
                                            <p:txEl>
                                              <p:pRg st="6" end="6"/>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386">
                                            <p:txEl>
                                              <p:pRg st="7" end="7"/>
                                            </p:txEl>
                                          </p:spTgt>
                                        </p:tgtEl>
                                        <p:attrNameLst>
                                          <p:attrName>style.visibility</p:attrName>
                                        </p:attrNameLst>
                                      </p:cBhvr>
                                      <p:to>
                                        <p:strVal val="visible"/>
                                      </p:to>
                                    </p:set>
                                    <p:animEffect transition="in" filter="fade">
                                      <p:cBhvr>
                                        <p:cTn id="47" dur="2000"/>
                                        <p:tgtEl>
                                          <p:spTgt spid="16386">
                                            <p:txEl>
                                              <p:pRg st="7" end="7"/>
                                            </p:txEl>
                                          </p:spTgt>
                                        </p:tgtEl>
                                      </p:cBhvr>
                                    </p:animEffect>
                                    <p:anim calcmode="lin" valueType="num">
                                      <p:cBhvr>
                                        <p:cTn id="48" dur="2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16386">
                                            <p:txEl>
                                              <p:pRg st="7" end="7"/>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386">
                                            <p:txEl>
                                              <p:pRg st="8" end="8"/>
                                            </p:txEl>
                                          </p:spTgt>
                                        </p:tgtEl>
                                        <p:attrNameLst>
                                          <p:attrName>style.visibility</p:attrName>
                                        </p:attrNameLst>
                                      </p:cBhvr>
                                      <p:to>
                                        <p:strVal val="visible"/>
                                      </p:to>
                                    </p:set>
                                    <p:animEffect transition="in" filter="fade">
                                      <p:cBhvr>
                                        <p:cTn id="52" dur="2000"/>
                                        <p:tgtEl>
                                          <p:spTgt spid="16386">
                                            <p:txEl>
                                              <p:pRg st="8" end="8"/>
                                            </p:txEl>
                                          </p:spTgt>
                                        </p:tgtEl>
                                      </p:cBhvr>
                                    </p:animEffect>
                                    <p:anim calcmode="lin" valueType="num">
                                      <p:cBhvr>
                                        <p:cTn id="53" dur="20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p:cTn id="54" dur="2000" fill="hold"/>
                                        <p:tgtEl>
                                          <p:spTgt spid="16386">
                                            <p:txEl>
                                              <p:pRg st="8" end="8"/>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386">
                                            <p:txEl>
                                              <p:pRg st="9" end="9"/>
                                            </p:txEl>
                                          </p:spTgt>
                                        </p:tgtEl>
                                        <p:attrNameLst>
                                          <p:attrName>style.visibility</p:attrName>
                                        </p:attrNameLst>
                                      </p:cBhvr>
                                      <p:to>
                                        <p:strVal val="visible"/>
                                      </p:to>
                                    </p:set>
                                    <p:animEffect transition="in" filter="fade">
                                      <p:cBhvr>
                                        <p:cTn id="57" dur="2000"/>
                                        <p:tgtEl>
                                          <p:spTgt spid="16386">
                                            <p:txEl>
                                              <p:pRg st="9" end="9"/>
                                            </p:txEl>
                                          </p:spTgt>
                                        </p:tgtEl>
                                      </p:cBhvr>
                                    </p:animEffect>
                                    <p:anim calcmode="lin" valueType="num">
                                      <p:cBhvr>
                                        <p:cTn id="58" dur="2000" fill="hold"/>
                                        <p:tgtEl>
                                          <p:spTgt spid="16386">
                                            <p:txEl>
                                              <p:pRg st="9" end="9"/>
                                            </p:txEl>
                                          </p:spTgt>
                                        </p:tgtEl>
                                        <p:attrNameLst>
                                          <p:attrName>ppt_x</p:attrName>
                                        </p:attrNameLst>
                                      </p:cBhvr>
                                      <p:tavLst>
                                        <p:tav tm="0">
                                          <p:val>
                                            <p:strVal val="#ppt_x"/>
                                          </p:val>
                                        </p:tav>
                                        <p:tav tm="100000">
                                          <p:val>
                                            <p:strVal val="#ppt_x"/>
                                          </p:val>
                                        </p:tav>
                                      </p:tavLst>
                                    </p:anim>
                                    <p:anim calcmode="lin" valueType="num">
                                      <p:cBhvr>
                                        <p:cTn id="59" dur="2000" fill="hold"/>
                                        <p:tgtEl>
                                          <p:spTgt spid="16386">
                                            <p:txEl>
                                              <p:pRg st="9" end="9"/>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386">
                                            <p:txEl>
                                              <p:pRg st="10" end="10"/>
                                            </p:txEl>
                                          </p:spTgt>
                                        </p:tgtEl>
                                        <p:attrNameLst>
                                          <p:attrName>style.visibility</p:attrName>
                                        </p:attrNameLst>
                                      </p:cBhvr>
                                      <p:to>
                                        <p:strVal val="visible"/>
                                      </p:to>
                                    </p:set>
                                    <p:animEffect transition="in" filter="fade">
                                      <p:cBhvr>
                                        <p:cTn id="62" dur="2000"/>
                                        <p:tgtEl>
                                          <p:spTgt spid="16386">
                                            <p:txEl>
                                              <p:pRg st="10" end="10"/>
                                            </p:txEl>
                                          </p:spTgt>
                                        </p:tgtEl>
                                      </p:cBhvr>
                                    </p:animEffect>
                                    <p:anim calcmode="lin" valueType="num">
                                      <p:cBhvr>
                                        <p:cTn id="63" dur="2000" fill="hold"/>
                                        <p:tgtEl>
                                          <p:spTgt spid="16386">
                                            <p:txEl>
                                              <p:pRg st="10" end="10"/>
                                            </p:txEl>
                                          </p:spTgt>
                                        </p:tgtEl>
                                        <p:attrNameLst>
                                          <p:attrName>ppt_x</p:attrName>
                                        </p:attrNameLst>
                                      </p:cBhvr>
                                      <p:tavLst>
                                        <p:tav tm="0">
                                          <p:val>
                                            <p:strVal val="#ppt_x"/>
                                          </p:val>
                                        </p:tav>
                                        <p:tav tm="100000">
                                          <p:val>
                                            <p:strVal val="#ppt_x"/>
                                          </p:val>
                                        </p:tav>
                                      </p:tavLst>
                                    </p:anim>
                                    <p:anim calcmode="lin" valueType="num">
                                      <p:cBhvr>
                                        <p:cTn id="64" dur="2000" fill="hold"/>
                                        <p:tgtEl>
                                          <p:spTgt spid="1638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153400" cy="838200"/>
          </a:xfrm>
        </p:spPr>
        <p:txBody>
          <a:bodyPr/>
          <a:lstStyle/>
          <a:p>
            <a:pPr algn="ctr" eaLnBrk="1" hangingPunct="1"/>
            <a:r>
              <a:rPr lang="ar-LB" sz="4000" b="1" dirty="0" smtClean="0">
                <a:solidFill>
                  <a:srgbClr val="FF0000"/>
                </a:solidFill>
              </a:rPr>
              <a:t/>
            </a:r>
            <a:br>
              <a:rPr lang="ar-LB" sz="4000" b="1" dirty="0" smtClean="0">
                <a:solidFill>
                  <a:srgbClr val="FF0000"/>
                </a:solidFill>
              </a:rPr>
            </a:br>
            <a:r>
              <a:rPr lang="ar-LB" sz="4000" b="1" dirty="0" smtClean="0">
                <a:solidFill>
                  <a:srgbClr val="FF0000"/>
                </a:solidFill>
              </a:rPr>
              <a:t>سادساً: تمرّد في الغرب على مجتمع الاستهلاك</a:t>
            </a:r>
            <a:endParaRPr lang="en-US" sz="4000" b="1" dirty="0" smtClean="0"/>
          </a:p>
        </p:txBody>
      </p:sp>
      <p:sp>
        <p:nvSpPr>
          <p:cNvPr id="3" name="Content Placeholder 2"/>
          <p:cNvSpPr>
            <a:spLocks noGrp="1"/>
          </p:cNvSpPr>
          <p:nvPr>
            <p:ph idx="1"/>
          </p:nvPr>
        </p:nvSpPr>
        <p:spPr>
          <a:xfrm>
            <a:off x="457200" y="1219200"/>
            <a:ext cx="8153400" cy="4906963"/>
          </a:xfrm>
        </p:spPr>
        <p:txBody>
          <a:bodyPr/>
          <a:lstStyle/>
          <a:p>
            <a:pPr marL="971550" lvl="1" indent="-514350" algn="r" rtl="1" eaLnBrk="1" hangingPunct="1">
              <a:buFont typeface="Calibri" pitchFamily="34" charset="0"/>
              <a:buAutoNum type="arabicPeriod"/>
            </a:pPr>
            <a:r>
              <a:rPr lang="ar-LB" sz="2800" dirty="0" smtClean="0"/>
              <a:t>الغرب ”المسيحي“ تناسى القيم الانجيلية</a:t>
            </a:r>
          </a:p>
          <a:p>
            <a:pPr marL="971550" lvl="1" indent="-514350" algn="r" rtl="1" eaLnBrk="1" hangingPunct="1">
              <a:buFont typeface="Calibri" pitchFamily="34" charset="0"/>
              <a:buAutoNum type="arabicPeriod"/>
            </a:pPr>
            <a:r>
              <a:rPr lang="ar-LB" sz="2800" dirty="0" smtClean="0"/>
              <a:t>عودة القيم بعد كبت</a:t>
            </a:r>
          </a:p>
          <a:p>
            <a:pPr marL="971550" lvl="1" indent="-514350" algn="r" rtl="1" eaLnBrk="1" hangingPunct="1">
              <a:buFont typeface="Calibri" pitchFamily="34" charset="0"/>
              <a:buAutoNum type="arabicPeriod"/>
            </a:pPr>
            <a:r>
              <a:rPr lang="ar-LB" sz="2800" dirty="0" smtClean="0"/>
              <a:t>شباب رافض</a:t>
            </a:r>
          </a:p>
          <a:p>
            <a:pPr marL="971550" lvl="1" indent="-514350" algn="r" rtl="1" eaLnBrk="1" hangingPunct="1">
              <a:buFont typeface="Calibri" pitchFamily="34" charset="0"/>
              <a:buAutoNum type="arabicPeriod"/>
            </a:pPr>
            <a:r>
              <a:rPr lang="ar-LB" sz="2800" dirty="0" smtClean="0"/>
              <a:t>الرفض الانسحابي: الهيبّيّون</a:t>
            </a:r>
          </a:p>
          <a:p>
            <a:pPr marL="971550" lvl="1" indent="-514350" algn="r" rtl="1" eaLnBrk="1" hangingPunct="1">
              <a:buFont typeface="Calibri" pitchFamily="34" charset="0"/>
              <a:buAutoNum type="arabicPeriod"/>
            </a:pPr>
            <a:r>
              <a:rPr lang="ar-LB" sz="2800" dirty="0" smtClean="0"/>
              <a:t>الرفض الصداميّ: الثورات الشبابية (نرفض عالماً يستعاض فيه عن حتمية الموت جوعا بخطر الموت سأماً)</a:t>
            </a:r>
          </a:p>
          <a:p>
            <a:pPr marL="971550" lvl="1" indent="-514350" algn="r" rtl="1" eaLnBrk="1" hangingPunct="1">
              <a:buFont typeface="Calibri" pitchFamily="34" charset="0"/>
              <a:buAutoNum type="arabicPeriod"/>
            </a:pPr>
            <a:r>
              <a:rPr lang="ar-LB" sz="2800" dirty="0" smtClean="0"/>
              <a:t>الرافضون أعلنوا أولوية المشاركة وأورثوا هذه الرسالة لمن بعدهم</a:t>
            </a:r>
          </a:p>
          <a:p>
            <a:pPr marL="971550" lvl="1" indent="-514350" algn="r" rtl="1" eaLnBrk="1" hangingPunct="1">
              <a:buFont typeface="Calibri" pitchFamily="34" charset="0"/>
              <a:buAutoNum type="arabicPeriod"/>
            </a:pPr>
            <a:r>
              <a:rPr lang="ar-LB" sz="2800" dirty="0" smtClean="0"/>
              <a:t>البُعد الديني لتيّارات الرفض الشبابي</a:t>
            </a:r>
          </a:p>
        </p:txBody>
      </p:sp>
      <p:pic>
        <p:nvPicPr>
          <p:cNvPr id="17412" name="Picture 3" descr="1917_iww460.jpeg"/>
          <p:cNvPicPr>
            <a:picLocks noChangeAspect="1"/>
          </p:cNvPicPr>
          <p:nvPr/>
        </p:nvPicPr>
        <p:blipFill>
          <a:blip r:embed="rId2" cstate="print"/>
          <a:srcRect/>
          <a:stretch>
            <a:fillRect/>
          </a:stretch>
        </p:blipFill>
        <p:spPr bwMode="auto">
          <a:xfrm>
            <a:off x="0" y="4648200"/>
            <a:ext cx="2263775" cy="2209800"/>
          </a:xfrm>
          <a:prstGeom prst="rect">
            <a:avLst/>
          </a:prstGeom>
          <a:noFill/>
          <a:ln w="9525">
            <a:noFill/>
            <a:miter lim="800000"/>
            <a:headEnd/>
            <a:tailEnd/>
          </a:ln>
        </p:spPr>
      </p:pic>
      <p:pic>
        <p:nvPicPr>
          <p:cNvPr id="17413" name="Picture 4" descr="hippie.gif"/>
          <p:cNvPicPr>
            <a:picLocks noChangeAspect="1"/>
          </p:cNvPicPr>
          <p:nvPr/>
        </p:nvPicPr>
        <p:blipFill>
          <a:blip r:embed="rId3" cstate="print"/>
          <a:srcRect/>
          <a:stretch>
            <a:fillRect/>
          </a:stretch>
        </p:blipFill>
        <p:spPr bwMode="auto">
          <a:xfrm>
            <a:off x="228600" y="990600"/>
            <a:ext cx="2044700" cy="2430463"/>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34" presetClass="entr" presetSubtype="0" fill="hold" nodeType="afterEffect">
                                  <p:stCondLst>
                                    <p:cond delay="0"/>
                                  </p:stCondLst>
                                  <p:childTnLst>
                                    <p:set>
                                      <p:cBhvr>
                                        <p:cTn id="28" dur="1" fill="hold">
                                          <p:stCondLst>
                                            <p:cond delay="0"/>
                                          </p:stCondLst>
                                        </p:cTn>
                                        <p:tgtEl>
                                          <p:spTgt spid="17413"/>
                                        </p:tgtEl>
                                        <p:attrNameLst>
                                          <p:attrName>style.visibility</p:attrName>
                                        </p:attrNameLst>
                                      </p:cBhvr>
                                      <p:to>
                                        <p:strVal val="visible"/>
                                      </p:to>
                                    </p:set>
                                    <p:anim from="(-#ppt_w/2)" to="(#ppt_x)" calcmode="lin" valueType="num">
                                      <p:cBhvr>
                                        <p:cTn id="29" dur="600" fill="hold">
                                          <p:stCondLst>
                                            <p:cond delay="0"/>
                                          </p:stCondLst>
                                        </p:cTn>
                                        <p:tgtEl>
                                          <p:spTgt spid="17413"/>
                                        </p:tgtEl>
                                        <p:attrNameLst>
                                          <p:attrName>ppt_x</p:attrName>
                                        </p:attrNameLst>
                                      </p:cBhvr>
                                    </p:anim>
                                    <p:anim from="0" to="-1.0" calcmode="lin" valueType="num">
                                      <p:cBhvr>
                                        <p:cTn id="30" dur="200" decel="50000" autoRev="1" fill="hold">
                                          <p:stCondLst>
                                            <p:cond delay="600"/>
                                          </p:stCondLst>
                                        </p:cTn>
                                        <p:tgtEl>
                                          <p:spTgt spid="17413"/>
                                        </p:tgtEl>
                                        <p:attrNameLst>
                                          <p:attrName>xshear</p:attrName>
                                        </p:attrNameLst>
                                      </p:cBhvr>
                                    </p:anim>
                                    <p:animScale>
                                      <p:cBhvr>
                                        <p:cTn id="31" dur="200" decel="100000" autoRev="1" fill="hold">
                                          <p:stCondLst>
                                            <p:cond delay="600"/>
                                          </p:stCondLst>
                                        </p:cTn>
                                        <p:tgtEl>
                                          <p:spTgt spid="17413"/>
                                        </p:tgtEl>
                                      </p:cBhvr>
                                      <p:from x="100000" y="100000"/>
                                      <p:to x="80000" y="100000"/>
                                    </p:animScale>
                                    <p:anim by="(#ppt_h/3+#ppt_w*0.1)" calcmode="lin" valueType="num">
                                      <p:cBhvr additive="sum">
                                        <p:cTn id="32" dur="200" decel="100000" autoRev="1" fill="hold">
                                          <p:stCondLst>
                                            <p:cond delay="600"/>
                                          </p:stCondLst>
                                        </p:cTn>
                                        <p:tgtEl>
                                          <p:spTgt spid="17413"/>
                                        </p:tgtEl>
                                        <p:attrNameLst>
                                          <p:attrName>ppt_x</p:attrName>
                                        </p:attrNameLst>
                                      </p:cBhvr>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6" presetClass="entr" presetSubtype="0" fill="hold" nodeType="withEffect">
                                  <p:stCondLst>
                                    <p:cond delay="0"/>
                                  </p:stCondLst>
                                  <p:childTnLst>
                                    <p:set>
                                      <p:cBhvr>
                                        <p:cTn id="47" dur="1" fill="hold">
                                          <p:stCondLst>
                                            <p:cond delay="0"/>
                                          </p:stCondLst>
                                        </p:cTn>
                                        <p:tgtEl>
                                          <p:spTgt spid="17412"/>
                                        </p:tgtEl>
                                        <p:attrNameLst>
                                          <p:attrName>style.visibility</p:attrName>
                                        </p:attrNameLst>
                                      </p:cBhvr>
                                      <p:to>
                                        <p:strVal val="visible"/>
                                      </p:to>
                                    </p:set>
                                    <p:animEffect transition="in" filter="wipe(down)">
                                      <p:cBhvr>
                                        <p:cTn id="48" dur="580">
                                          <p:stCondLst>
                                            <p:cond delay="0"/>
                                          </p:stCondLst>
                                        </p:cTn>
                                        <p:tgtEl>
                                          <p:spTgt spid="17412"/>
                                        </p:tgtEl>
                                      </p:cBhvr>
                                    </p:animEffect>
                                    <p:anim calcmode="lin" valueType="num">
                                      <p:cBhvr>
                                        <p:cTn id="49"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7412"/>
                                        </p:tgtEl>
                                      </p:cBhvr>
                                      <p:to x="100000" y="60000"/>
                                    </p:animScale>
                                    <p:animScale>
                                      <p:cBhvr>
                                        <p:cTn id="55" dur="166" decel="50000">
                                          <p:stCondLst>
                                            <p:cond delay="676"/>
                                          </p:stCondLst>
                                        </p:cTn>
                                        <p:tgtEl>
                                          <p:spTgt spid="17412"/>
                                        </p:tgtEl>
                                      </p:cBhvr>
                                      <p:to x="100000" y="100000"/>
                                    </p:animScale>
                                    <p:animScale>
                                      <p:cBhvr>
                                        <p:cTn id="56" dur="26">
                                          <p:stCondLst>
                                            <p:cond delay="1312"/>
                                          </p:stCondLst>
                                        </p:cTn>
                                        <p:tgtEl>
                                          <p:spTgt spid="17412"/>
                                        </p:tgtEl>
                                      </p:cBhvr>
                                      <p:to x="100000" y="80000"/>
                                    </p:animScale>
                                    <p:animScale>
                                      <p:cBhvr>
                                        <p:cTn id="57" dur="166" decel="50000">
                                          <p:stCondLst>
                                            <p:cond delay="1338"/>
                                          </p:stCondLst>
                                        </p:cTn>
                                        <p:tgtEl>
                                          <p:spTgt spid="17412"/>
                                        </p:tgtEl>
                                      </p:cBhvr>
                                      <p:to x="100000" y="100000"/>
                                    </p:animScale>
                                    <p:animScale>
                                      <p:cBhvr>
                                        <p:cTn id="58" dur="26">
                                          <p:stCondLst>
                                            <p:cond delay="1642"/>
                                          </p:stCondLst>
                                        </p:cTn>
                                        <p:tgtEl>
                                          <p:spTgt spid="17412"/>
                                        </p:tgtEl>
                                      </p:cBhvr>
                                      <p:to x="100000" y="90000"/>
                                    </p:animScale>
                                    <p:animScale>
                                      <p:cBhvr>
                                        <p:cTn id="59" dur="166" decel="50000">
                                          <p:stCondLst>
                                            <p:cond delay="1668"/>
                                          </p:stCondLst>
                                        </p:cTn>
                                        <p:tgtEl>
                                          <p:spTgt spid="17412"/>
                                        </p:tgtEl>
                                      </p:cBhvr>
                                      <p:to x="100000" y="100000"/>
                                    </p:animScale>
                                    <p:animScale>
                                      <p:cBhvr>
                                        <p:cTn id="60" dur="26">
                                          <p:stCondLst>
                                            <p:cond delay="1808"/>
                                          </p:stCondLst>
                                        </p:cTn>
                                        <p:tgtEl>
                                          <p:spTgt spid="17412"/>
                                        </p:tgtEl>
                                      </p:cBhvr>
                                      <p:to x="100000" y="95000"/>
                                    </p:animScale>
                                    <p:animScale>
                                      <p:cBhvr>
                                        <p:cTn id="61" dur="166" decel="50000">
                                          <p:stCondLst>
                                            <p:cond delay="1834"/>
                                          </p:stCondLst>
                                        </p:cTn>
                                        <p:tgtEl>
                                          <p:spTgt spid="174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381000"/>
            <a:ext cx="8229600" cy="1143000"/>
          </a:xfrm>
        </p:spPr>
        <p:txBody>
          <a:bodyPr/>
          <a:lstStyle/>
          <a:p>
            <a:pPr algn="ctr" eaLnBrk="1" hangingPunct="1"/>
            <a:r>
              <a:rPr lang="ar-LB" b="1" dirty="0" smtClean="0">
                <a:solidFill>
                  <a:srgbClr val="FF0000"/>
                </a:solidFill>
              </a:rPr>
              <a:t>شكراً لاستماعكم </a:t>
            </a:r>
            <a:endParaRPr lang="en-US" b="1" dirty="0" smtClean="0">
              <a:solidFill>
                <a:srgbClr val="FF0000"/>
              </a:solidFill>
            </a:endParaRPr>
          </a:p>
        </p:txBody>
      </p:sp>
      <p:pic>
        <p:nvPicPr>
          <p:cNvPr id="18435" name="Picture 6" descr="APPLAUD.jpg"/>
          <p:cNvPicPr>
            <a:picLocks noChangeAspect="1"/>
          </p:cNvPicPr>
          <p:nvPr/>
        </p:nvPicPr>
        <p:blipFill>
          <a:blip r:embed="rId2" cstate="print"/>
          <a:srcRect/>
          <a:stretch>
            <a:fillRect/>
          </a:stretch>
        </p:blipFill>
        <p:spPr bwMode="auto">
          <a:xfrm>
            <a:off x="3276600" y="1943100"/>
            <a:ext cx="3276600" cy="4914900"/>
          </a:xfrm>
          <a:prstGeom prst="rect">
            <a:avLst/>
          </a:prstGeom>
          <a:noFill/>
          <a:ln w="9525">
            <a:noFill/>
            <a:miter lim="800000"/>
            <a:headEnd/>
            <a:tailEnd/>
          </a:ln>
        </p:spPr>
      </p:pic>
      <p:sp>
        <p:nvSpPr>
          <p:cNvPr id="4" name="TextBox 3"/>
          <p:cNvSpPr txBox="1"/>
          <p:nvPr/>
        </p:nvSpPr>
        <p:spPr>
          <a:xfrm>
            <a:off x="304800" y="5943600"/>
            <a:ext cx="1905000" cy="646331"/>
          </a:xfrm>
          <a:prstGeom prst="rect">
            <a:avLst/>
          </a:prstGeom>
          <a:noFill/>
        </p:spPr>
        <p:txBody>
          <a:bodyPr wrap="square" rtlCol="0">
            <a:spAutoFit/>
          </a:bodyPr>
          <a:lstStyle/>
          <a:p>
            <a:r>
              <a:rPr lang="en-US" b="1" dirty="0" smtClean="0">
                <a:solidFill>
                  <a:srgbClr val="FFC000"/>
                </a:solidFill>
              </a:rPr>
              <a:t>Prepared by</a:t>
            </a:r>
          </a:p>
          <a:p>
            <a:r>
              <a:rPr lang="en-US" b="1" dirty="0" smtClean="0">
                <a:solidFill>
                  <a:srgbClr val="FFC000"/>
                </a:solidFill>
              </a:rPr>
              <a:t>Argent </a:t>
            </a:r>
            <a:r>
              <a:rPr lang="en-US" b="1" dirty="0" err="1" smtClean="0">
                <a:solidFill>
                  <a:srgbClr val="FFC000"/>
                </a:solidFill>
              </a:rPr>
              <a:t>Turkieh</a:t>
            </a:r>
            <a:endParaRPr lang="en-US" b="1" dirty="0">
              <a:solidFill>
                <a:srgbClr val="FFC000"/>
              </a:solidFill>
            </a:endParaRPr>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par>
                                <p:cTn id="11" presetID="9" presetClass="entr" presetSubtype="0" fill="hold" nodeType="with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dissolve">
                                      <p:cBhvr>
                                        <p:cTn id="13" dur="3000"/>
                                        <p:tgtEl>
                                          <p:spTgt spid="18435"/>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4">
                                            <p:txEl>
                                              <p:pRg st="0" end="0"/>
                                            </p:txEl>
                                          </p:spTgt>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ar-LB" b="1" dirty="0" smtClean="0">
                <a:solidFill>
                  <a:srgbClr val="FF0000"/>
                </a:solidFill>
              </a:rPr>
              <a:t>مواجهة إغراء مجتمع الاستهلاك</a:t>
            </a:r>
            <a:endParaRPr lang="en-US" b="1" dirty="0" smtClean="0">
              <a:solidFill>
                <a:srgbClr val="FF0000"/>
              </a:solidFill>
            </a:endParaRPr>
          </a:p>
        </p:txBody>
      </p:sp>
      <p:sp>
        <p:nvSpPr>
          <p:cNvPr id="3" name="Content Placeholder 2"/>
          <p:cNvSpPr>
            <a:spLocks noGrp="1"/>
          </p:cNvSpPr>
          <p:nvPr>
            <p:ph idx="1"/>
          </p:nvPr>
        </p:nvSpPr>
        <p:spPr>
          <a:xfrm>
            <a:off x="457200" y="2514600"/>
            <a:ext cx="8153400" cy="3810000"/>
          </a:xfrm>
        </p:spPr>
        <p:txBody>
          <a:bodyPr/>
          <a:lstStyle/>
          <a:p>
            <a:pPr algn="r" rtl="1" eaLnBrk="1" hangingPunct="1"/>
            <a:r>
              <a:rPr lang="ar-LB" dirty="0" smtClean="0"/>
              <a:t>كيف السبيل لأكون ، ان لم اشارك </a:t>
            </a:r>
            <a:r>
              <a:rPr lang="ar-LB" sz="2400" dirty="0" smtClean="0"/>
              <a:t>(انطوان دي سانتكزوبري)</a:t>
            </a:r>
          </a:p>
          <a:p>
            <a:pPr algn="r" rtl="1" eaLnBrk="1" hangingPunct="1"/>
            <a:endParaRPr lang="ar-LB" dirty="0" smtClean="0"/>
          </a:p>
          <a:p>
            <a:pPr algn="r" rtl="1" eaLnBrk="1" hangingPunct="1"/>
            <a:r>
              <a:rPr lang="ar-LB" dirty="0" smtClean="0"/>
              <a:t>السعادة لا تأتي من مستوى المعيشة، بل من تواصل القلوب </a:t>
            </a:r>
            <a:r>
              <a:rPr lang="ar-LB" sz="2400" dirty="0" smtClean="0"/>
              <a:t>(الكسندر سولجنتسين)</a:t>
            </a:r>
            <a:endParaRPr lang="ar-LB" dirty="0" smtClean="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2"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2"/>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mind.jpg"/>
          <p:cNvPicPr>
            <a:picLocks noChangeAspect="1"/>
          </p:cNvPicPr>
          <p:nvPr/>
        </p:nvPicPr>
        <p:blipFill>
          <a:blip r:embed="rId2" cstate="print"/>
          <a:srcRect/>
          <a:stretch>
            <a:fillRect/>
          </a:stretch>
        </p:blipFill>
        <p:spPr bwMode="auto">
          <a:xfrm>
            <a:off x="6781800" y="1371600"/>
            <a:ext cx="2362200" cy="2355850"/>
          </a:xfrm>
          <a:prstGeom prst="rect">
            <a:avLst/>
          </a:prstGeom>
          <a:noFill/>
          <a:ln w="9525">
            <a:noFill/>
            <a:miter lim="800000"/>
            <a:headEnd/>
            <a:tailEnd/>
          </a:ln>
        </p:spPr>
      </p:pic>
      <p:sp>
        <p:nvSpPr>
          <p:cNvPr id="5123" name="Title 1"/>
          <p:cNvSpPr>
            <a:spLocks noGrp="1"/>
          </p:cNvSpPr>
          <p:nvPr>
            <p:ph type="title"/>
          </p:nvPr>
        </p:nvSpPr>
        <p:spPr>
          <a:xfrm>
            <a:off x="457200" y="228600"/>
            <a:ext cx="8229600" cy="1143000"/>
          </a:xfrm>
        </p:spPr>
        <p:txBody>
          <a:bodyPr/>
          <a:lstStyle/>
          <a:p>
            <a:pPr algn="ctr" eaLnBrk="1" hangingPunct="1"/>
            <a:r>
              <a:rPr lang="ar-LB" b="1" dirty="0" smtClean="0">
                <a:solidFill>
                  <a:srgbClr val="FF0000"/>
                </a:solidFill>
              </a:rPr>
              <a:t>مواجهة إغراء مجتمع الاستهلاك</a:t>
            </a:r>
            <a:endParaRPr lang="en-US" b="1" dirty="0" smtClean="0">
              <a:solidFill>
                <a:srgbClr val="FF0000"/>
              </a:solidFill>
            </a:endParaRPr>
          </a:p>
        </p:txBody>
      </p:sp>
      <p:sp>
        <p:nvSpPr>
          <p:cNvPr id="5124" name="Content Placeholder 2"/>
          <p:cNvSpPr>
            <a:spLocks noGrp="1"/>
          </p:cNvSpPr>
          <p:nvPr>
            <p:ph idx="1"/>
          </p:nvPr>
        </p:nvSpPr>
        <p:spPr>
          <a:xfrm>
            <a:off x="457200" y="1600200"/>
            <a:ext cx="6172200" cy="2133600"/>
          </a:xfrm>
        </p:spPr>
        <p:txBody>
          <a:bodyPr/>
          <a:lstStyle/>
          <a:p>
            <a:pPr algn="r" rtl="1" eaLnBrk="1" hangingPunct="1"/>
            <a:endParaRPr lang="ar-LB" dirty="0" smtClean="0"/>
          </a:p>
          <a:p>
            <a:pPr algn="r" rtl="1" eaLnBrk="1" hangingPunct="1"/>
            <a:r>
              <a:rPr lang="ar-LB" dirty="0" smtClean="0"/>
              <a:t>وعينا أغراض مجتمع الاستهلاك وأولياته من شأنه أن يساعدنا على اتخاذ موقف نقدي منه.</a:t>
            </a:r>
          </a:p>
          <a:p>
            <a:pPr algn="r" rtl="1" eaLnBrk="1" hangingPunct="1">
              <a:buFont typeface="Wingdings 2" pitchFamily="18" charset="2"/>
              <a:buNone/>
            </a:pPr>
            <a:endParaRPr lang="ar-LB" dirty="0" smtClean="0"/>
          </a:p>
          <a:p>
            <a:pPr algn="r" rtl="1" eaLnBrk="1" hangingPunct="1">
              <a:buFont typeface="Wingdings 2" pitchFamily="18" charset="2"/>
              <a:buNone/>
            </a:pPr>
            <a:endParaRPr lang="en-US" dirty="0" smtClean="0"/>
          </a:p>
        </p:txBody>
      </p:sp>
      <p:pic>
        <p:nvPicPr>
          <p:cNvPr id="5125" name="Picture 4" descr="self-awareness1.jpg"/>
          <p:cNvPicPr>
            <a:picLocks noChangeAspect="1"/>
          </p:cNvPicPr>
          <p:nvPr/>
        </p:nvPicPr>
        <p:blipFill>
          <a:blip r:embed="rId3" cstate="print"/>
          <a:srcRect/>
          <a:stretch>
            <a:fillRect/>
          </a:stretch>
        </p:blipFill>
        <p:spPr bwMode="auto">
          <a:xfrm>
            <a:off x="0" y="4133850"/>
            <a:ext cx="4089400" cy="2724150"/>
          </a:xfrm>
          <a:prstGeom prst="rect">
            <a:avLst/>
          </a:prstGeom>
          <a:noFill/>
          <a:ln w="9525">
            <a:noFill/>
            <a:miter lim="800000"/>
            <a:headEnd/>
            <a:tailEnd/>
          </a:ln>
        </p:spPr>
      </p:pic>
      <p:sp>
        <p:nvSpPr>
          <p:cNvPr id="6" name="Content Placeholder 2"/>
          <p:cNvSpPr txBox="1">
            <a:spLocks/>
          </p:cNvSpPr>
          <p:nvPr/>
        </p:nvSpPr>
        <p:spPr>
          <a:xfrm>
            <a:off x="4343400" y="4191000"/>
            <a:ext cx="4800600" cy="2667000"/>
          </a:xfrm>
          <a:prstGeom prst="rect">
            <a:avLst/>
          </a:prstGeom>
        </p:spPr>
        <p:txBody>
          <a:bodyPr>
            <a:normAutofit/>
          </a:bodyPr>
          <a:lstStyle/>
          <a:p>
            <a:pPr marL="274320" indent="-274320" algn="r" rtl="1" fontAlgn="auto">
              <a:spcBef>
                <a:spcPct val="20000"/>
              </a:spcBef>
              <a:spcAft>
                <a:spcPts val="0"/>
              </a:spcAft>
              <a:buClr>
                <a:schemeClr val="accent3"/>
              </a:buClr>
              <a:buSzPct val="95000"/>
              <a:buFont typeface="Wingdings 2"/>
              <a:buChar char=""/>
              <a:defRPr/>
            </a:pPr>
            <a:endParaRPr lang="ar-LB" sz="2600" dirty="0">
              <a:latin typeface="+mn-lt"/>
              <a:cs typeface="+mn-cs"/>
            </a:endParaRPr>
          </a:p>
          <a:p>
            <a:pPr marL="274320" indent="-274320" algn="r" rtl="1" fontAlgn="auto">
              <a:spcBef>
                <a:spcPct val="20000"/>
              </a:spcBef>
              <a:spcAft>
                <a:spcPts val="0"/>
              </a:spcAft>
              <a:buClr>
                <a:schemeClr val="accent3"/>
              </a:buClr>
              <a:buSzPct val="95000"/>
              <a:buFont typeface="Wingdings 2"/>
              <a:buChar char=""/>
              <a:defRPr/>
            </a:pPr>
            <a:r>
              <a:rPr lang="ar-LB" sz="2600" dirty="0">
                <a:latin typeface="+mn-lt"/>
                <a:cs typeface="+mn-cs"/>
              </a:rPr>
              <a:t>خصوصاً بعد ان اكتشفنا التلاعب والتضليل الذين يتعمّدهما ويسخّر لهما براعة إعلانه، ليوقعنا في شراكه.</a:t>
            </a:r>
            <a:endParaRPr lang="en-US" sz="2600" dirty="0">
              <a:latin typeface="+mn-lt"/>
              <a:cs typeface="+mn-cs"/>
            </a:endParaRPr>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3"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strVal val="#ppt_w*0.70"/>
                                          </p:val>
                                        </p:tav>
                                        <p:tav tm="100000">
                                          <p:val>
                                            <p:strVal val="#ppt_w"/>
                                          </p:val>
                                        </p:tav>
                                      </p:tavLst>
                                    </p:anim>
                                    <p:anim calcmode="lin" valueType="num">
                                      <p:cBhvr>
                                        <p:cTn id="8" dur="1000" fill="hold"/>
                                        <p:tgtEl>
                                          <p:spTgt spid="5123"/>
                                        </p:tgtEl>
                                        <p:attrNameLst>
                                          <p:attrName>ppt_h</p:attrName>
                                        </p:attrNameLst>
                                      </p:cBhvr>
                                      <p:tavLst>
                                        <p:tav tm="0">
                                          <p:val>
                                            <p:strVal val="#ppt_h"/>
                                          </p:val>
                                        </p:tav>
                                        <p:tav tm="100000">
                                          <p:val>
                                            <p:strVal val="#ppt_h"/>
                                          </p:val>
                                        </p:tav>
                                      </p:tavLst>
                                    </p:anim>
                                    <p:animEffect transition="in" filter="fade">
                                      <p:cBhvr>
                                        <p:cTn id="9" dur="1000"/>
                                        <p:tgtEl>
                                          <p:spTgt spid="5123"/>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amond(in)">
                                      <p:cBhvr>
                                        <p:cTn id="13" dur="2000"/>
                                        <p:tgtEl>
                                          <p:spTgt spid="5122"/>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circle(in)">
                                      <p:cBhvr>
                                        <p:cTn id="17" dur="2000"/>
                                        <p:tgtEl>
                                          <p:spTgt spid="5124">
                                            <p:txEl>
                                              <p:pRg st="1" end="1"/>
                                            </p:txEl>
                                          </p:spTgt>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p:cTn id="24" dur="500" fill="hold"/>
                                        <p:tgtEl>
                                          <p:spTgt spid="5125"/>
                                        </p:tgtEl>
                                        <p:attrNameLst>
                                          <p:attrName>ppt_w</p:attrName>
                                        </p:attrNameLst>
                                      </p:cBhvr>
                                      <p:tavLst>
                                        <p:tav tm="0">
                                          <p:val>
                                            <p:fltVal val="0"/>
                                          </p:val>
                                        </p:tav>
                                        <p:tav tm="100000">
                                          <p:val>
                                            <p:strVal val="#ppt_w"/>
                                          </p:val>
                                        </p:tav>
                                      </p:tavLst>
                                    </p:anim>
                                    <p:anim calcmode="lin" valueType="num">
                                      <p:cBhvr>
                                        <p:cTn id="25" dur="500" fill="hold"/>
                                        <p:tgtEl>
                                          <p:spTgt spid="5125"/>
                                        </p:tgtEl>
                                        <p:attrNameLst>
                                          <p:attrName>ppt_h</p:attrName>
                                        </p:attrNameLst>
                                      </p:cBhvr>
                                      <p:tavLst>
                                        <p:tav tm="0">
                                          <p:val>
                                            <p:fltVal val="0"/>
                                          </p:val>
                                        </p:tav>
                                        <p:tav tm="100000">
                                          <p:val>
                                            <p:strVal val="#ppt_h"/>
                                          </p:val>
                                        </p:tav>
                                      </p:tavLst>
                                    </p:anim>
                                    <p:anim calcmode="lin" valueType="num">
                                      <p:cBhvr>
                                        <p:cTn id="26" dur="500" fill="hold"/>
                                        <p:tgtEl>
                                          <p:spTgt spid="5125"/>
                                        </p:tgtEl>
                                        <p:attrNameLst>
                                          <p:attrName>style.rotation</p:attrName>
                                        </p:attrNameLst>
                                      </p:cBhvr>
                                      <p:tavLst>
                                        <p:tav tm="0">
                                          <p:val>
                                            <p:fltVal val="360"/>
                                          </p:val>
                                        </p:tav>
                                        <p:tav tm="100000">
                                          <p:val>
                                            <p:fltVal val="0"/>
                                          </p:val>
                                        </p:tav>
                                      </p:tavLst>
                                    </p:anim>
                                    <p:animEffect transition="in" filter="fade">
                                      <p:cBhvr>
                                        <p:cTn id="2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3"/>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28600"/>
            <a:ext cx="8229600" cy="990600"/>
          </a:xfrm>
        </p:spPr>
        <p:txBody>
          <a:bodyPr/>
          <a:lstStyle/>
          <a:p>
            <a:pPr algn="ctr" rtl="1" eaLnBrk="1" hangingPunct="1"/>
            <a:r>
              <a:rPr lang="ar-LB" b="1" dirty="0" smtClean="0">
                <a:solidFill>
                  <a:srgbClr val="FF0000"/>
                </a:solidFill>
              </a:rPr>
              <a:t>مواجهة إغراء مجتمع الاستهلاك</a:t>
            </a:r>
            <a:endParaRPr lang="en-US" b="1" dirty="0" smtClean="0">
              <a:solidFill>
                <a:srgbClr val="FF0000"/>
              </a:solidFill>
            </a:endParaRPr>
          </a:p>
        </p:txBody>
      </p:sp>
      <p:sp>
        <p:nvSpPr>
          <p:cNvPr id="3" name="Content Placeholder 2"/>
          <p:cNvSpPr>
            <a:spLocks noGrp="1"/>
          </p:cNvSpPr>
          <p:nvPr>
            <p:ph idx="1"/>
          </p:nvPr>
        </p:nvSpPr>
        <p:spPr>
          <a:xfrm>
            <a:off x="304800" y="1447800"/>
            <a:ext cx="8077200" cy="5029200"/>
          </a:xfrm>
        </p:spPr>
        <p:txBody>
          <a:bodyPr>
            <a:normAutofit fontScale="92500" lnSpcReduction="10000"/>
          </a:bodyPr>
          <a:lstStyle/>
          <a:p>
            <a:pPr marL="274320" indent="-274320" algn="r" rtl="1" eaLnBrk="1" fontAlgn="auto" hangingPunct="1">
              <a:spcAft>
                <a:spcPts val="0"/>
              </a:spcAft>
              <a:buClr>
                <a:schemeClr val="accent3"/>
              </a:buClr>
              <a:buFont typeface="Wingdings 2"/>
              <a:buChar char=""/>
              <a:defRPr/>
            </a:pPr>
            <a:r>
              <a:rPr lang="ar-LB" sz="3200" dirty="0" smtClean="0"/>
              <a:t>ولكن..... هل من الممكن مقاومة إغراء</a:t>
            </a:r>
          </a:p>
          <a:p>
            <a:pPr marL="274320" indent="-274320" algn="r" rtl="1" eaLnBrk="1" fontAlgn="auto" hangingPunct="1">
              <a:spcAft>
                <a:spcPts val="0"/>
              </a:spcAft>
              <a:buClr>
                <a:schemeClr val="accent3"/>
              </a:buClr>
              <a:buFont typeface="Wingdings 2"/>
              <a:buNone/>
              <a:defRPr/>
            </a:pPr>
            <a:r>
              <a:rPr lang="ar-LB" sz="3200" dirty="0" smtClean="0"/>
              <a:t> مجتمع الاستهلاك الذي يحاصرنا من كل</a:t>
            </a:r>
          </a:p>
          <a:p>
            <a:pPr marL="274320" indent="-274320" algn="r" rtl="1" eaLnBrk="1" fontAlgn="auto" hangingPunct="1">
              <a:spcAft>
                <a:spcPts val="0"/>
              </a:spcAft>
              <a:buClr>
                <a:schemeClr val="accent3"/>
              </a:buClr>
              <a:buFont typeface="Wingdings 2"/>
              <a:buNone/>
              <a:defRPr/>
            </a:pPr>
            <a:r>
              <a:rPr lang="ar-LB" sz="3200" dirty="0" smtClean="0"/>
              <a:t> صوب؟</a:t>
            </a:r>
          </a:p>
          <a:p>
            <a:pPr marL="274320" indent="-274320" algn="r" rtl="1" eaLnBrk="1" fontAlgn="auto" hangingPunct="1">
              <a:spcAft>
                <a:spcPts val="0"/>
              </a:spcAft>
              <a:buClr>
                <a:schemeClr val="accent3"/>
              </a:buClr>
              <a:buFont typeface="Wingdings 2"/>
              <a:buNone/>
              <a:defRPr/>
            </a:pPr>
            <a:endParaRPr lang="ar-LB" dirty="0" smtClean="0"/>
          </a:p>
          <a:p>
            <a:pPr marL="274320" indent="-274320" algn="r" rtl="1" eaLnBrk="1" fontAlgn="auto" hangingPunct="1">
              <a:spcAft>
                <a:spcPts val="0"/>
              </a:spcAft>
              <a:buClr>
                <a:schemeClr val="accent3"/>
              </a:buClr>
              <a:buFont typeface="Wingdings 2"/>
              <a:buNone/>
              <a:defRPr/>
            </a:pPr>
            <a:endParaRPr lang="ar-LB" dirty="0" smtClean="0"/>
          </a:p>
          <a:p>
            <a:pPr marL="274320" indent="-274320" algn="r" rtl="1" eaLnBrk="1" fontAlgn="auto" hangingPunct="1">
              <a:spcAft>
                <a:spcPts val="0"/>
              </a:spcAft>
              <a:buClr>
                <a:schemeClr val="accent3"/>
              </a:buClr>
              <a:buFont typeface="Wingdings 2"/>
              <a:buNone/>
              <a:defRPr/>
            </a:pPr>
            <a:endParaRPr lang="ar-LB" dirty="0" smtClean="0"/>
          </a:p>
          <a:p>
            <a:pPr marL="274320" indent="-274320" algn="r" rtl="1" eaLnBrk="1" fontAlgn="auto" hangingPunct="1">
              <a:spcAft>
                <a:spcPts val="0"/>
              </a:spcAft>
              <a:buClr>
                <a:schemeClr val="accent3"/>
              </a:buClr>
              <a:buFont typeface="Wingdings 2"/>
              <a:buNone/>
              <a:defRPr/>
            </a:pPr>
            <a:endParaRPr lang="ar-LB" dirty="0" smtClean="0"/>
          </a:p>
          <a:p>
            <a:pPr lvl="2" indent="-246888" algn="r" rtl="1" eaLnBrk="1" fontAlgn="auto" hangingPunct="1">
              <a:spcAft>
                <a:spcPts val="0"/>
              </a:spcAft>
              <a:buFont typeface="Wingdings 2"/>
              <a:buChar char=""/>
              <a:defRPr/>
            </a:pPr>
            <a:endParaRPr lang="ar-LB" sz="3700" dirty="0" smtClean="0"/>
          </a:p>
          <a:p>
            <a:pPr lvl="2" indent="-246888" algn="r" rtl="1" eaLnBrk="1" fontAlgn="auto" hangingPunct="1">
              <a:spcAft>
                <a:spcPts val="0"/>
              </a:spcAft>
              <a:buFont typeface="Wingdings 2"/>
              <a:buChar char=""/>
              <a:defRPr/>
            </a:pPr>
            <a:r>
              <a:rPr lang="ar-LB" sz="3700" dirty="0" smtClean="0"/>
              <a:t>كيف التنبه الى الخداع الأساس الذي يقوم عليه؟</a:t>
            </a:r>
          </a:p>
          <a:p>
            <a:pPr marL="274320" indent="-274320" algn="r" rtl="1" eaLnBrk="1" fontAlgn="auto" hangingPunct="1">
              <a:spcAft>
                <a:spcPts val="0"/>
              </a:spcAft>
              <a:buClr>
                <a:schemeClr val="accent3"/>
              </a:buClr>
              <a:buFont typeface="Wingdings 2"/>
              <a:buChar char=""/>
              <a:defRPr/>
            </a:pPr>
            <a:r>
              <a:rPr lang="en-US" sz="4000" dirty="0" smtClean="0"/>
              <a:t>       </a:t>
            </a:r>
            <a:r>
              <a:rPr lang="ar-LB" sz="4000" dirty="0" smtClean="0"/>
              <a:t>هل من مواقف وممارسات نستطيع اتخاذها؟</a:t>
            </a:r>
            <a:endParaRPr lang="en-US" sz="4000" dirty="0"/>
          </a:p>
        </p:txBody>
      </p:sp>
      <p:pic>
        <p:nvPicPr>
          <p:cNvPr id="6148" name="Picture 3" descr="BMW.jpg"/>
          <p:cNvPicPr>
            <a:picLocks noChangeAspect="1"/>
          </p:cNvPicPr>
          <p:nvPr/>
        </p:nvPicPr>
        <p:blipFill>
          <a:blip r:embed="rId2" cstate="print"/>
          <a:srcRect/>
          <a:stretch>
            <a:fillRect/>
          </a:stretch>
        </p:blipFill>
        <p:spPr bwMode="auto">
          <a:xfrm rot="-1490285">
            <a:off x="788988" y="1489075"/>
            <a:ext cx="2349500" cy="3186113"/>
          </a:xfrm>
          <a:prstGeom prst="rect">
            <a:avLst/>
          </a:prstGeom>
          <a:noFill/>
          <a:ln w="9525">
            <a:noFill/>
            <a:miter lim="800000"/>
            <a:headEnd/>
            <a:tailEnd/>
          </a:ln>
        </p:spPr>
      </p:pic>
      <p:pic>
        <p:nvPicPr>
          <p:cNvPr id="6149" name="Picture 4" descr="confused-man.jpg"/>
          <p:cNvPicPr>
            <a:picLocks noChangeAspect="1"/>
          </p:cNvPicPr>
          <p:nvPr/>
        </p:nvPicPr>
        <p:blipFill>
          <a:blip r:embed="rId3" cstate="print"/>
          <a:srcRect/>
          <a:stretch>
            <a:fillRect/>
          </a:stretch>
        </p:blipFill>
        <p:spPr bwMode="auto">
          <a:xfrm>
            <a:off x="7648575" y="4125913"/>
            <a:ext cx="1495425" cy="2732087"/>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0.70"/>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1" end="1"/>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2" end="2"/>
                                            </p:txEl>
                                          </p:spTgt>
                                        </p:tgtEl>
                                      </p:cBhvr>
                                    </p:animEffect>
                                  </p:childTnLst>
                                </p:cTn>
                              </p:par>
                            </p:childTnLst>
                          </p:cTn>
                        </p:par>
                        <p:par>
                          <p:cTn id="29" fill="hold">
                            <p:stCondLst>
                              <p:cond delay="1500"/>
                            </p:stCondLst>
                            <p:childTnLst>
                              <p:par>
                                <p:cTn id="30" presetID="8" presetClass="entr" presetSubtype="16" fill="hold" nodeType="after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diamond(in)">
                                      <p:cBhvr>
                                        <p:cTn id="32" dur="2000"/>
                                        <p:tgtEl>
                                          <p:spTgt spid="6148"/>
                                        </p:tgtEl>
                                      </p:cBhvr>
                                    </p:animEffect>
                                  </p:childTnLst>
                                </p:cTn>
                              </p:par>
                            </p:childTnLst>
                          </p:cTn>
                        </p:par>
                        <p:par>
                          <p:cTn id="33" fill="hold">
                            <p:stCondLst>
                              <p:cond delay="3500"/>
                            </p:stCondLst>
                            <p:childTnLst>
                              <p:par>
                                <p:cTn id="34" presetID="49" presetClass="entr" presetSubtype="0" decel="10000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39" dur="2000"/>
                                        <p:tgtEl>
                                          <p:spTgt spid="3">
                                            <p:txEl>
                                              <p:pRg st="8" end="8"/>
                                            </p:txEl>
                                          </p:spTgt>
                                        </p:tgtEl>
                                      </p:cBhvr>
                                    </p:animEffect>
                                  </p:childTnLst>
                                </p:cTn>
                              </p:par>
                            </p:childTnLst>
                          </p:cTn>
                        </p:par>
                        <p:par>
                          <p:cTn id="40" fill="hold">
                            <p:stCondLst>
                              <p:cond delay="5500"/>
                            </p:stCondLst>
                            <p:childTnLst>
                              <p:par>
                                <p:cTn id="41" presetID="49" presetClass="entr" presetSubtype="0" decel="10000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46" dur="20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149"/>
                                        </p:tgtEl>
                                        <p:attrNameLst>
                                          <p:attrName>style.visibility</p:attrName>
                                        </p:attrNameLst>
                                      </p:cBhvr>
                                      <p:to>
                                        <p:strVal val="visible"/>
                                      </p:to>
                                    </p:set>
                                    <p:animEffect transition="in" filter="fade">
                                      <p:cBhvr>
                                        <p:cTn id="49"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ar-LB" b="1" dirty="0" smtClean="0">
                <a:solidFill>
                  <a:srgbClr val="FF0000"/>
                </a:solidFill>
              </a:rPr>
              <a:t>التنبّه الى الخداع الأساس الذي يقوم عليه مجتمع الاستهلاك</a:t>
            </a:r>
            <a:endParaRPr lang="en-US" b="1" dirty="0">
              <a:solidFill>
                <a:srgbClr val="FF0000"/>
              </a:solidFill>
            </a:endParaRPr>
          </a:p>
        </p:txBody>
      </p:sp>
      <p:sp>
        <p:nvSpPr>
          <p:cNvPr id="3" name="Content Placeholder 2"/>
          <p:cNvSpPr>
            <a:spLocks noGrp="1"/>
          </p:cNvSpPr>
          <p:nvPr>
            <p:ph idx="1"/>
          </p:nvPr>
        </p:nvSpPr>
        <p:spPr/>
        <p:txBody>
          <a:bodyPr/>
          <a:lstStyle/>
          <a:p>
            <a:pPr algn="r" rtl="1" eaLnBrk="1" hangingPunct="1"/>
            <a:r>
              <a:rPr lang="ar-LB" dirty="0" smtClean="0"/>
              <a:t>الايحاء بأن الانسان ”يكون“ بقدر ما يملك وما يستهلك</a:t>
            </a:r>
          </a:p>
          <a:p>
            <a:pPr algn="r" rtl="1" eaLnBrk="1" hangingPunct="1">
              <a:buFont typeface="Wingdings 2" pitchFamily="18" charset="2"/>
              <a:buNone/>
            </a:pPr>
            <a:endParaRPr lang="ar-LB" dirty="0" smtClean="0"/>
          </a:p>
          <a:p>
            <a:pPr algn="r" rtl="1" eaLnBrk="1" hangingPunct="1"/>
            <a:r>
              <a:rPr lang="ar-LB" dirty="0" smtClean="0"/>
              <a:t>قلب المعادلة بين الانسان والأشياء فيصبح وكأن الانسان وجد من اجل الاشياء وامتلاكها.</a:t>
            </a:r>
          </a:p>
          <a:p>
            <a:pPr algn="r" rtl="1" eaLnBrk="1" hangingPunct="1"/>
            <a:endParaRPr lang="ar-LB" dirty="0" smtClean="0"/>
          </a:p>
          <a:p>
            <a:pPr algn="r" rtl="1" eaLnBrk="1" hangingPunct="1"/>
            <a:r>
              <a:rPr lang="ar-LB" dirty="0" smtClean="0"/>
              <a:t>ايهام الجماهير ان (الكينونة) </a:t>
            </a:r>
            <a:r>
              <a:rPr lang="en-US" dirty="0" err="1" smtClean="0"/>
              <a:t>Etre</a:t>
            </a:r>
            <a:r>
              <a:rPr lang="ar-LB" dirty="0" smtClean="0"/>
              <a:t>=</a:t>
            </a:r>
            <a:r>
              <a:rPr lang="en-US" dirty="0" smtClean="0"/>
              <a:t> </a:t>
            </a:r>
            <a:r>
              <a:rPr lang="ar-LB" dirty="0" smtClean="0"/>
              <a:t> الامتلاك (</a:t>
            </a:r>
            <a:r>
              <a:rPr lang="en-US" dirty="0" err="1" smtClean="0"/>
              <a:t>Avoir</a:t>
            </a:r>
            <a:r>
              <a:rPr lang="ar-LB" dirty="0" smtClean="0"/>
              <a:t>)</a:t>
            </a:r>
          </a:p>
          <a:p>
            <a:pPr algn="r" rtl="1" eaLnBrk="1" hangingPunct="1"/>
            <a:endParaRPr lang="ar-LB" dirty="0" smtClean="0"/>
          </a:p>
        </p:txBody>
      </p:sp>
      <p:pic>
        <p:nvPicPr>
          <p:cNvPr id="7172" name="Picture 3" descr="bag_of_money.png"/>
          <p:cNvPicPr>
            <a:picLocks noChangeAspect="1"/>
          </p:cNvPicPr>
          <p:nvPr/>
        </p:nvPicPr>
        <p:blipFill>
          <a:blip r:embed="rId2" cstate="print"/>
          <a:srcRect/>
          <a:stretch>
            <a:fillRect/>
          </a:stretch>
        </p:blipFill>
        <p:spPr bwMode="auto">
          <a:xfrm>
            <a:off x="152400" y="3748088"/>
            <a:ext cx="2428875" cy="3109912"/>
          </a:xfrm>
          <a:prstGeom prst="rect">
            <a:avLst/>
          </a:prstGeom>
          <a:noFill/>
          <a:ln w="9525">
            <a:noFill/>
            <a:miter lim="800000"/>
            <a:headEnd/>
            <a:tailEnd/>
          </a:ln>
        </p:spPr>
      </p:pic>
      <p:pic>
        <p:nvPicPr>
          <p:cNvPr id="7173" name="Picture 4" descr="LoveandMoney.jpg"/>
          <p:cNvPicPr>
            <a:picLocks noChangeAspect="1"/>
          </p:cNvPicPr>
          <p:nvPr/>
        </p:nvPicPr>
        <p:blipFill>
          <a:blip r:embed="rId3" cstate="print"/>
          <a:srcRect/>
          <a:stretch>
            <a:fillRect/>
          </a:stretch>
        </p:blipFill>
        <p:spPr bwMode="auto">
          <a:xfrm>
            <a:off x="6477000" y="4714875"/>
            <a:ext cx="2343150" cy="2143125"/>
          </a:xfrm>
          <a:prstGeom prst="rect">
            <a:avLst/>
          </a:prstGeom>
          <a:noFill/>
          <a:ln w="9525">
            <a:noFill/>
            <a:miter lim="800000"/>
            <a:headEnd/>
            <a:tailEnd/>
          </a:ln>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3"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par>
                          <p:cTn id="28" fill="hold">
                            <p:stCondLst>
                              <p:cond delay="3000"/>
                            </p:stCondLst>
                            <p:childTnLst>
                              <p:par>
                                <p:cTn id="29" presetID="49" presetClass="entr" presetSubtype="0" decel="100000" fill="hold" nodeType="after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p:cTn id="31" dur="2000" fill="hold"/>
                                        <p:tgtEl>
                                          <p:spTgt spid="7172"/>
                                        </p:tgtEl>
                                        <p:attrNameLst>
                                          <p:attrName>ppt_w</p:attrName>
                                        </p:attrNameLst>
                                      </p:cBhvr>
                                      <p:tavLst>
                                        <p:tav tm="0">
                                          <p:val>
                                            <p:fltVal val="0"/>
                                          </p:val>
                                        </p:tav>
                                        <p:tav tm="100000">
                                          <p:val>
                                            <p:strVal val="#ppt_w"/>
                                          </p:val>
                                        </p:tav>
                                      </p:tavLst>
                                    </p:anim>
                                    <p:anim calcmode="lin" valueType="num">
                                      <p:cBhvr>
                                        <p:cTn id="32" dur="2000" fill="hold"/>
                                        <p:tgtEl>
                                          <p:spTgt spid="7172"/>
                                        </p:tgtEl>
                                        <p:attrNameLst>
                                          <p:attrName>ppt_h</p:attrName>
                                        </p:attrNameLst>
                                      </p:cBhvr>
                                      <p:tavLst>
                                        <p:tav tm="0">
                                          <p:val>
                                            <p:fltVal val="0"/>
                                          </p:val>
                                        </p:tav>
                                        <p:tav tm="100000">
                                          <p:val>
                                            <p:strVal val="#ppt_h"/>
                                          </p:val>
                                        </p:tav>
                                      </p:tavLst>
                                    </p:anim>
                                    <p:anim calcmode="lin" valueType="num">
                                      <p:cBhvr>
                                        <p:cTn id="33" dur="2000" fill="hold"/>
                                        <p:tgtEl>
                                          <p:spTgt spid="7172"/>
                                        </p:tgtEl>
                                        <p:attrNameLst>
                                          <p:attrName>style.rotation</p:attrName>
                                        </p:attrNameLst>
                                      </p:cBhvr>
                                      <p:tavLst>
                                        <p:tav tm="0">
                                          <p:val>
                                            <p:fltVal val="360"/>
                                          </p:val>
                                        </p:tav>
                                        <p:tav tm="100000">
                                          <p:val>
                                            <p:fltVal val="0"/>
                                          </p:val>
                                        </p:tav>
                                      </p:tavLst>
                                    </p:anim>
                                    <p:animEffect transition="in" filter="fade">
                                      <p:cBhvr>
                                        <p:cTn id="34" dur="2000"/>
                                        <p:tgtEl>
                                          <p:spTgt spid="7172"/>
                                        </p:tgtEl>
                                      </p:cBhvr>
                                    </p:animEffect>
                                  </p:childTnLst>
                                </p:cTn>
                              </p:par>
                            </p:childTnLst>
                          </p:cTn>
                        </p:par>
                        <p:par>
                          <p:cTn id="35" fill="hold">
                            <p:stCondLst>
                              <p:cond delay="5000"/>
                            </p:stCondLst>
                            <p:childTnLst>
                              <p:par>
                                <p:cTn id="36" presetID="26" presetClass="entr" presetSubtype="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wipe(down)">
                                      <p:cBhvr>
                                        <p:cTn id="38" dur="580">
                                          <p:stCondLst>
                                            <p:cond delay="0"/>
                                          </p:stCondLst>
                                        </p:cTn>
                                        <p:tgtEl>
                                          <p:spTgt spid="3">
                                            <p:txEl>
                                              <p:pRg st="2" end="2"/>
                                            </p:txEl>
                                          </p:spTgt>
                                        </p:tgtEl>
                                      </p:cBhvr>
                                    </p:animEffect>
                                    <p:anim calcmode="lin" valueType="num">
                                      <p:cBhvr>
                                        <p:cTn id="3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2" end="2"/>
                                            </p:txEl>
                                          </p:spTgt>
                                        </p:tgtEl>
                                      </p:cBhvr>
                                      <p:to x="100000" y="60000"/>
                                    </p:animScale>
                                    <p:animScale>
                                      <p:cBhvr>
                                        <p:cTn id="45" dur="166" decel="50000">
                                          <p:stCondLst>
                                            <p:cond delay="676"/>
                                          </p:stCondLst>
                                        </p:cTn>
                                        <p:tgtEl>
                                          <p:spTgt spid="3">
                                            <p:txEl>
                                              <p:pRg st="2" end="2"/>
                                            </p:txEl>
                                          </p:spTgt>
                                        </p:tgtEl>
                                      </p:cBhvr>
                                      <p:to x="100000" y="100000"/>
                                    </p:animScale>
                                    <p:animScale>
                                      <p:cBhvr>
                                        <p:cTn id="46" dur="26">
                                          <p:stCondLst>
                                            <p:cond delay="1312"/>
                                          </p:stCondLst>
                                        </p:cTn>
                                        <p:tgtEl>
                                          <p:spTgt spid="3">
                                            <p:txEl>
                                              <p:pRg st="2" end="2"/>
                                            </p:txEl>
                                          </p:spTgt>
                                        </p:tgtEl>
                                      </p:cBhvr>
                                      <p:to x="100000" y="80000"/>
                                    </p:animScale>
                                    <p:animScale>
                                      <p:cBhvr>
                                        <p:cTn id="47" dur="166" decel="50000">
                                          <p:stCondLst>
                                            <p:cond delay="1338"/>
                                          </p:stCondLst>
                                        </p:cTn>
                                        <p:tgtEl>
                                          <p:spTgt spid="3">
                                            <p:txEl>
                                              <p:pRg st="2" end="2"/>
                                            </p:txEl>
                                          </p:spTgt>
                                        </p:tgtEl>
                                      </p:cBhvr>
                                      <p:to x="100000" y="100000"/>
                                    </p:animScale>
                                    <p:animScale>
                                      <p:cBhvr>
                                        <p:cTn id="48" dur="26">
                                          <p:stCondLst>
                                            <p:cond delay="1642"/>
                                          </p:stCondLst>
                                        </p:cTn>
                                        <p:tgtEl>
                                          <p:spTgt spid="3">
                                            <p:txEl>
                                              <p:pRg st="2" end="2"/>
                                            </p:txEl>
                                          </p:spTgt>
                                        </p:tgtEl>
                                      </p:cBhvr>
                                      <p:to x="100000" y="90000"/>
                                    </p:animScale>
                                    <p:animScale>
                                      <p:cBhvr>
                                        <p:cTn id="49" dur="166" decel="50000">
                                          <p:stCondLst>
                                            <p:cond delay="1668"/>
                                          </p:stCondLst>
                                        </p:cTn>
                                        <p:tgtEl>
                                          <p:spTgt spid="3">
                                            <p:txEl>
                                              <p:pRg st="2" end="2"/>
                                            </p:txEl>
                                          </p:spTgt>
                                        </p:tgtEl>
                                      </p:cBhvr>
                                      <p:to x="100000" y="100000"/>
                                    </p:animScale>
                                    <p:animScale>
                                      <p:cBhvr>
                                        <p:cTn id="50" dur="26">
                                          <p:stCondLst>
                                            <p:cond delay="1808"/>
                                          </p:stCondLst>
                                        </p:cTn>
                                        <p:tgtEl>
                                          <p:spTgt spid="3">
                                            <p:txEl>
                                              <p:pRg st="2" end="2"/>
                                            </p:txEl>
                                          </p:spTgt>
                                        </p:tgtEl>
                                      </p:cBhvr>
                                      <p:to x="100000" y="95000"/>
                                    </p:animScale>
                                    <p:animScale>
                                      <p:cBhvr>
                                        <p:cTn id="51" dur="166" decel="50000">
                                          <p:stCondLst>
                                            <p:cond delay="1834"/>
                                          </p:stCondLst>
                                        </p:cTn>
                                        <p:tgtEl>
                                          <p:spTgt spid="3">
                                            <p:txEl>
                                              <p:pRg st="2" end="2"/>
                                            </p:txEl>
                                          </p:spTgt>
                                        </p:tgtEl>
                                      </p:cBhvr>
                                      <p:to x="100000" y="100000"/>
                                    </p:animScale>
                                  </p:childTnLst>
                                </p:cTn>
                              </p:par>
                            </p:childTnLst>
                          </p:cTn>
                        </p:par>
                        <p:par>
                          <p:cTn id="52" fill="hold">
                            <p:stCondLst>
                              <p:cond delay="7000"/>
                            </p:stCondLst>
                            <p:childTnLst>
                              <p:par>
                                <p:cTn id="53" presetID="26" presetClass="entr" presetSubtype="0" fill="hold"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par>
                          <p:cTn id="69" fill="hold">
                            <p:stCondLst>
                              <p:cond delay="9000"/>
                            </p:stCondLst>
                            <p:childTnLst>
                              <p:par>
                                <p:cTn id="70" presetID="9" presetClass="entr" presetSubtype="0" fill="hold" nodeType="afterEffect">
                                  <p:stCondLst>
                                    <p:cond delay="0"/>
                                  </p:stCondLst>
                                  <p:childTnLst>
                                    <p:set>
                                      <p:cBhvr>
                                        <p:cTn id="71" dur="1" fill="hold">
                                          <p:stCondLst>
                                            <p:cond delay="0"/>
                                          </p:stCondLst>
                                        </p:cTn>
                                        <p:tgtEl>
                                          <p:spTgt spid="7173"/>
                                        </p:tgtEl>
                                        <p:attrNameLst>
                                          <p:attrName>style.visibility</p:attrName>
                                        </p:attrNameLst>
                                      </p:cBhvr>
                                      <p:to>
                                        <p:strVal val="visible"/>
                                      </p:to>
                                    </p:set>
                                    <p:animEffect transition="in" filter="dissolve">
                                      <p:cBhvr>
                                        <p:cTn id="72"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beyond.jpg"/>
          <p:cNvPicPr>
            <a:picLocks noChangeAspect="1"/>
          </p:cNvPicPr>
          <p:nvPr/>
        </p:nvPicPr>
        <p:blipFill>
          <a:blip r:embed="rId2" cstate="print"/>
          <a:srcRect/>
          <a:stretch>
            <a:fillRect/>
          </a:stretch>
        </p:blipFill>
        <p:spPr bwMode="auto">
          <a:xfrm>
            <a:off x="152400" y="1143000"/>
            <a:ext cx="4495800" cy="4038600"/>
          </a:xfrm>
          <a:prstGeom prst="rect">
            <a:avLst/>
          </a:prstGeom>
          <a:noFill/>
          <a:ln w="9525">
            <a:noFill/>
            <a:miter lim="800000"/>
            <a:headEnd/>
            <a:tailEnd/>
          </a:ln>
        </p:spPr>
      </p:pic>
      <p:sp>
        <p:nvSpPr>
          <p:cNvPr id="8195" name="Title 1"/>
          <p:cNvSpPr>
            <a:spLocks noGrp="1"/>
          </p:cNvSpPr>
          <p:nvPr>
            <p:ph type="title"/>
          </p:nvPr>
        </p:nvSpPr>
        <p:spPr>
          <a:xfrm>
            <a:off x="381000" y="0"/>
            <a:ext cx="8229600" cy="1143000"/>
          </a:xfrm>
        </p:spPr>
        <p:txBody>
          <a:bodyPr/>
          <a:lstStyle/>
          <a:p>
            <a:pPr algn="ctr" rtl="1" eaLnBrk="1" hangingPunct="1"/>
            <a:r>
              <a:rPr lang="ar-LB" b="1" dirty="0" smtClean="0">
                <a:solidFill>
                  <a:srgbClr val="FF0000"/>
                </a:solidFill>
              </a:rPr>
              <a:t>اولاً: اختزال ”الشوق“ في ”الحاجة“</a:t>
            </a:r>
            <a:endParaRPr lang="en-US" b="1" dirty="0" smtClean="0"/>
          </a:p>
        </p:txBody>
      </p:sp>
      <p:sp>
        <p:nvSpPr>
          <p:cNvPr id="8196" name="Content Placeholder 2"/>
          <p:cNvSpPr>
            <a:spLocks noGrp="1"/>
          </p:cNvSpPr>
          <p:nvPr>
            <p:ph idx="1"/>
          </p:nvPr>
        </p:nvSpPr>
        <p:spPr>
          <a:xfrm>
            <a:off x="4724400" y="1219200"/>
            <a:ext cx="4038600" cy="4114800"/>
          </a:xfrm>
        </p:spPr>
        <p:txBody>
          <a:bodyPr/>
          <a:lstStyle/>
          <a:p>
            <a:pPr algn="r" rtl="1" eaLnBrk="1" hangingPunct="1"/>
            <a:r>
              <a:rPr lang="ar-LB" dirty="0" smtClean="0"/>
              <a:t> الانسان لا يحقق ذاته الا اذا شارك في ما يتجاوز ذاته اي اذا شارك في احقاق القيم</a:t>
            </a:r>
          </a:p>
          <a:p>
            <a:pPr algn="r" rtl="1" eaLnBrk="1" hangingPunct="1"/>
            <a:r>
              <a:rPr lang="ar-LB" dirty="0" smtClean="0"/>
              <a:t>على قدر هذا التخطي لذاته والخروج من قوقعتها يجد ذاتاً له أرحب وأغنى وينجو من عزلته وخوائها وهكذا نفهم (من اراد ان يستبقي حياته يفقدها، ومن فقد حياته يخلّصها (لوقا 23:17)). </a:t>
            </a:r>
          </a:p>
          <a:p>
            <a:pPr algn="r" rtl="1" eaLnBrk="1" hangingPunct="1">
              <a:buFont typeface="Wingdings 2" pitchFamily="18" charset="2"/>
              <a:buNone/>
            </a:pPr>
            <a:endParaRPr lang="ar-LB" dirty="0" smtClean="0"/>
          </a:p>
          <a:p>
            <a:pPr algn="r" rtl="1" eaLnBrk="1" hangingPunct="1"/>
            <a:endParaRPr lang="en-US" dirty="0" smtClean="0"/>
          </a:p>
        </p:txBody>
      </p:sp>
      <p:sp>
        <p:nvSpPr>
          <p:cNvPr id="5" name="Content Placeholder 2"/>
          <p:cNvSpPr txBox="1">
            <a:spLocks/>
          </p:cNvSpPr>
          <p:nvPr/>
        </p:nvSpPr>
        <p:spPr>
          <a:xfrm>
            <a:off x="762000" y="5334000"/>
            <a:ext cx="7848600" cy="1295400"/>
          </a:xfrm>
          <a:prstGeom prst="rect">
            <a:avLst/>
          </a:prstGeom>
        </p:spPr>
        <p:txBody>
          <a:bodyPr>
            <a:normAutofit fontScale="92500" lnSpcReduction="20000"/>
          </a:bodyPr>
          <a:lstStyle/>
          <a:p>
            <a:pPr marL="274320" indent="-274320" algn="r" rtl="1" fontAlgn="auto">
              <a:spcBef>
                <a:spcPct val="20000"/>
              </a:spcBef>
              <a:spcAft>
                <a:spcPts val="0"/>
              </a:spcAft>
              <a:buClr>
                <a:schemeClr val="accent3"/>
              </a:buClr>
              <a:buSzPct val="95000"/>
              <a:buFont typeface="Wingdings 2"/>
              <a:buChar char=""/>
              <a:defRPr/>
            </a:pPr>
            <a:r>
              <a:rPr lang="ar-LB" sz="2600" dirty="0">
                <a:latin typeface="+mn-lt"/>
                <a:cs typeface="+mn-cs"/>
              </a:rPr>
              <a:t>تلك الحركة الى تجاوز الذات هي ”الشوق“ التي تتميز عن ”الحاجة“ التي لا تسعى الى ما سواها الاّ بغية احتاوئه وبالتالي الى اكتفائها الذاتي. مثل الحاجة الى الطعام والجنس، بينما الشوق يحرّك اصيل الانسان الى خارج ذاته نحو قضية أبعد من ذاته.</a:t>
            </a:r>
          </a:p>
          <a:p>
            <a:pPr marL="274320" indent="-274320" algn="r" rtl="1" fontAlgn="auto">
              <a:spcBef>
                <a:spcPct val="20000"/>
              </a:spcBef>
              <a:spcAft>
                <a:spcPts val="0"/>
              </a:spcAft>
              <a:buClr>
                <a:schemeClr val="accent3"/>
              </a:buClr>
              <a:buSzPct val="95000"/>
              <a:buFont typeface="Wingdings 2"/>
              <a:buChar char=""/>
              <a:defRPr/>
            </a:pPr>
            <a:endParaRPr lang="en-US" sz="2600" dirty="0">
              <a:latin typeface="+mn-lt"/>
              <a:cs typeface="+mn-cs"/>
            </a:endParaRPr>
          </a:p>
        </p:txBody>
      </p:sp>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ppt_w</p:attrName>
                                        </p:attrNameLst>
                                      </p:cBhvr>
                                      <p:tavLst>
                                        <p:tav tm="0">
                                          <p:val>
                                            <p:fltVal val="0"/>
                                          </p:val>
                                        </p:tav>
                                        <p:tav tm="100000">
                                          <p:val>
                                            <p:strVal val="#ppt_w"/>
                                          </p:val>
                                        </p:tav>
                                      </p:tavLst>
                                    </p:anim>
                                    <p:anim calcmode="lin" valueType="num">
                                      <p:cBhvr>
                                        <p:cTn id="8" dur="2000" fill="hold"/>
                                        <p:tgtEl>
                                          <p:spTgt spid="8195"/>
                                        </p:tgtEl>
                                        <p:attrNameLst>
                                          <p:attrName>ppt_h</p:attrName>
                                        </p:attrNameLst>
                                      </p:cBhvr>
                                      <p:tavLst>
                                        <p:tav tm="0">
                                          <p:val>
                                            <p:strVal val="#ppt_h"/>
                                          </p:val>
                                        </p:tav>
                                        <p:tav tm="100000">
                                          <p:val>
                                            <p:strVal val="#ppt_h"/>
                                          </p:val>
                                        </p:tav>
                                      </p:tavLst>
                                    </p:anim>
                                  </p:childTnLst>
                                </p:cTn>
                              </p:par>
                              <p:par>
                                <p:cTn id="9" presetID="31" presetClass="entr" presetSubtype="0" fill="hold" nodeType="withEffect">
                                  <p:stCondLst>
                                    <p:cond delay="0"/>
                                  </p:stCondLst>
                                  <p:iterate type="lt">
                                    <p:tmPct val="5000"/>
                                  </p:iterate>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 calcmode="lin" valueType="num">
                                      <p:cBhvr>
                                        <p:cTn id="13" dur="1000" fill="hold"/>
                                        <p:tgtEl>
                                          <p:spTgt spid="8194"/>
                                        </p:tgtEl>
                                        <p:attrNameLst>
                                          <p:attrName>style.rotation</p:attrName>
                                        </p:attrNameLst>
                                      </p:cBhvr>
                                      <p:tavLst>
                                        <p:tav tm="0">
                                          <p:val>
                                            <p:fltVal val="90"/>
                                          </p:val>
                                        </p:tav>
                                        <p:tav tm="100000">
                                          <p:val>
                                            <p:fltVal val="0"/>
                                          </p:val>
                                        </p:tav>
                                      </p:tavLst>
                                    </p:anim>
                                    <p:animEffect transition="in" filter="fade">
                                      <p:cBhvr>
                                        <p:cTn id="14" dur="1000"/>
                                        <p:tgtEl>
                                          <p:spTgt spid="8194"/>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8196">
                                            <p:txEl>
                                              <p:pRg st="0" end="0"/>
                                            </p:txEl>
                                          </p:spTgt>
                                        </p:tgtEl>
                                        <p:attrNameLst>
                                          <p:attrName>style.visibility</p:attrName>
                                        </p:attrNameLst>
                                      </p:cBhvr>
                                      <p:to>
                                        <p:strVal val="visible"/>
                                      </p:to>
                                    </p:set>
                                    <p:animEffect transition="in" filter="fade">
                                      <p:cBhvr>
                                        <p:cTn id="18" dur="2000"/>
                                        <p:tgtEl>
                                          <p:spTgt spid="8196">
                                            <p:txEl>
                                              <p:pRg st="0" end="0"/>
                                            </p:txEl>
                                          </p:spTgt>
                                        </p:tgtEl>
                                      </p:cBhvr>
                                    </p:animEffect>
                                    <p:anim calcmode="lin" valueType="num">
                                      <p:cBhvr>
                                        <p:cTn id="19" dur="2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p:cTn id="20" dur="2000" fill="hold"/>
                                        <p:tgtEl>
                                          <p:spTgt spid="819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nodeType="afterEffect">
                                  <p:stCondLst>
                                    <p:cond delay="0"/>
                                  </p:stCondLst>
                                  <p:childTnLst>
                                    <p:set>
                                      <p:cBhvr>
                                        <p:cTn id="23" dur="1" fill="hold">
                                          <p:stCondLst>
                                            <p:cond delay="0"/>
                                          </p:stCondLst>
                                        </p:cTn>
                                        <p:tgtEl>
                                          <p:spTgt spid="8196">
                                            <p:txEl>
                                              <p:pRg st="1" end="1"/>
                                            </p:txEl>
                                          </p:spTgt>
                                        </p:tgtEl>
                                        <p:attrNameLst>
                                          <p:attrName>style.visibility</p:attrName>
                                        </p:attrNameLst>
                                      </p:cBhvr>
                                      <p:to>
                                        <p:strVal val="visible"/>
                                      </p:to>
                                    </p:set>
                                    <p:animEffect transition="in" filter="fade">
                                      <p:cBhvr>
                                        <p:cTn id="24" dur="3000"/>
                                        <p:tgtEl>
                                          <p:spTgt spid="8196">
                                            <p:txEl>
                                              <p:pRg st="1" end="1"/>
                                            </p:txEl>
                                          </p:spTgt>
                                        </p:tgtEl>
                                      </p:cBhvr>
                                    </p:animEffect>
                                    <p:anim calcmode="lin" valueType="num">
                                      <p:cBhvr>
                                        <p:cTn id="25" dur="3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26" dur="3000" fill="hold"/>
                                        <p:tgtEl>
                                          <p:spTgt spid="8196">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70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3000"/>
                                        <p:tgtEl>
                                          <p:spTgt spid="5"/>
                                        </p:tgtEl>
                                      </p:cBhvr>
                                    </p:animEffect>
                                    <p:anim calcmode="lin" valueType="num">
                                      <p:cBhvr>
                                        <p:cTn id="31" dur="3000" fill="hold"/>
                                        <p:tgtEl>
                                          <p:spTgt spid="5"/>
                                        </p:tgtEl>
                                        <p:attrNameLst>
                                          <p:attrName>ppt_x</p:attrName>
                                        </p:attrNameLst>
                                      </p:cBhvr>
                                      <p:tavLst>
                                        <p:tav tm="0">
                                          <p:val>
                                            <p:strVal val="#ppt_x"/>
                                          </p:val>
                                        </p:tav>
                                        <p:tav tm="100000">
                                          <p:val>
                                            <p:strVal val="#ppt_x"/>
                                          </p:val>
                                        </p:tav>
                                      </p:tavLst>
                                    </p:anim>
                                    <p:anim calcmode="lin" valueType="num">
                                      <p:cBhvr>
                                        <p:cTn id="32"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001000" cy="5745163"/>
          </a:xfrm>
        </p:spPr>
        <p:txBody>
          <a:bodyPr/>
          <a:lstStyle/>
          <a:p>
            <a:pPr algn="r" rtl="1" eaLnBrk="1" hangingPunct="1">
              <a:buFont typeface="Wingdings 2" pitchFamily="18" charset="2"/>
              <a:buNone/>
            </a:pPr>
            <a:endParaRPr lang="ar-LB" dirty="0" smtClean="0"/>
          </a:p>
          <a:p>
            <a:pPr algn="r" rtl="1" eaLnBrk="1" hangingPunct="1"/>
            <a:r>
              <a:rPr lang="ar-LB" dirty="0" smtClean="0"/>
              <a:t>المشكلة هي ان الشوق متداخل مع الحاجة</a:t>
            </a:r>
            <a:r>
              <a:rPr lang="en-US" dirty="0" smtClean="0"/>
              <a:t> </a:t>
            </a:r>
            <a:r>
              <a:rPr lang="ar-LB" dirty="0" smtClean="0"/>
              <a:t>مما يؤدي الى انحراف الأول عن خطه الأصيل واتخاذه نمط الحاجة من حيث التركيز على الذات واشباع نزواتها. </a:t>
            </a:r>
          </a:p>
          <a:p>
            <a:pPr algn="r" rtl="1" eaLnBrk="1" hangingPunct="1"/>
            <a:endParaRPr lang="ar-LB" dirty="0" smtClean="0"/>
          </a:p>
          <a:p>
            <a:pPr algn="r" rtl="1" eaLnBrk="1" hangingPunct="1"/>
            <a:r>
              <a:rPr lang="ar-LB" dirty="0" smtClean="0"/>
              <a:t>يبرع مجتمع الاستهلاك</a:t>
            </a:r>
            <a:r>
              <a:rPr lang="en-US" dirty="0" smtClean="0"/>
              <a:t>                         </a:t>
            </a:r>
            <a:r>
              <a:rPr lang="ar-LB" dirty="0" smtClean="0"/>
              <a:t> في تسخير هذه الظاهرة فيجعل همه توظيف طاقة</a:t>
            </a:r>
            <a:r>
              <a:rPr lang="en-US" dirty="0" smtClean="0"/>
              <a:t>                               </a:t>
            </a:r>
            <a:r>
              <a:rPr lang="ar-LB" dirty="0" smtClean="0"/>
              <a:t> الشوق الكبيرة في السعي وراء حاجات تتنوع وتتزايد </a:t>
            </a:r>
            <a:r>
              <a:rPr lang="en-US" dirty="0" smtClean="0"/>
              <a:t>                          </a:t>
            </a:r>
            <a:r>
              <a:rPr lang="ar-LB" dirty="0" smtClean="0"/>
              <a:t>دون هوادة.</a:t>
            </a:r>
          </a:p>
          <a:p>
            <a:pPr algn="r" rtl="1" eaLnBrk="1" hangingPunct="1"/>
            <a:endParaRPr lang="ar-LB" dirty="0" smtClean="0"/>
          </a:p>
          <a:p>
            <a:pPr algn="r" rtl="1" eaLnBrk="1" hangingPunct="1">
              <a:buFont typeface="Wingdings 2" pitchFamily="18" charset="2"/>
              <a:buNone/>
            </a:pPr>
            <a:endParaRPr lang="ar-LB" dirty="0" smtClean="0"/>
          </a:p>
          <a:p>
            <a:pPr algn="r" rtl="1" eaLnBrk="1" hangingPunct="1"/>
            <a:r>
              <a:rPr lang="ar-LB" dirty="0" smtClean="0"/>
              <a:t>فيتوهم الانسان انه من خلال امتلاكه لهذه </a:t>
            </a:r>
          </a:p>
          <a:p>
            <a:pPr algn="r" rtl="1" eaLnBrk="1" hangingPunct="1">
              <a:buFont typeface="Wingdings 2" pitchFamily="18" charset="2"/>
              <a:buNone/>
            </a:pPr>
            <a:r>
              <a:rPr lang="ar-LB" dirty="0" smtClean="0"/>
              <a:t>الحاجات سيحقق ذاته ولكنه يبقى أسير ذاته</a:t>
            </a:r>
          </a:p>
          <a:p>
            <a:pPr algn="r" rtl="1" eaLnBrk="1" hangingPunct="1">
              <a:buFont typeface="Wingdings 2" pitchFamily="18" charset="2"/>
              <a:buNone/>
            </a:pPr>
            <a:r>
              <a:rPr lang="ar-LB" dirty="0" smtClean="0"/>
              <a:t> المنكمشة.</a:t>
            </a:r>
          </a:p>
        </p:txBody>
      </p:sp>
      <p:pic>
        <p:nvPicPr>
          <p:cNvPr id="9219" name="Picture 3" descr="consumption.jpg"/>
          <p:cNvPicPr>
            <a:picLocks noChangeAspect="1"/>
          </p:cNvPicPr>
          <p:nvPr/>
        </p:nvPicPr>
        <p:blipFill>
          <a:blip r:embed="rId2" cstate="print"/>
          <a:srcRect/>
          <a:stretch>
            <a:fillRect/>
          </a:stretch>
        </p:blipFill>
        <p:spPr bwMode="auto">
          <a:xfrm>
            <a:off x="152400" y="3810000"/>
            <a:ext cx="3048000" cy="3048000"/>
          </a:xfrm>
          <a:prstGeom prst="rect">
            <a:avLst/>
          </a:prstGeom>
          <a:noFill/>
          <a:ln w="9525">
            <a:noFill/>
            <a:miter lim="800000"/>
            <a:headEnd/>
            <a:tailEnd/>
          </a:ln>
        </p:spPr>
      </p:pic>
      <p:pic>
        <p:nvPicPr>
          <p:cNvPr id="9220" name="Picture 3" descr="me-me-me.gif"/>
          <p:cNvPicPr>
            <a:picLocks noChangeAspect="1"/>
          </p:cNvPicPr>
          <p:nvPr/>
        </p:nvPicPr>
        <p:blipFill>
          <a:blip r:embed="rId3" cstate="print"/>
          <a:srcRect/>
          <a:stretch>
            <a:fillRect/>
          </a:stretch>
        </p:blipFill>
        <p:spPr bwMode="auto">
          <a:xfrm>
            <a:off x="4038600" y="2057400"/>
            <a:ext cx="1695450" cy="1695450"/>
          </a:xfrm>
          <a:prstGeom prst="rect">
            <a:avLst/>
          </a:prstGeom>
          <a:noFill/>
          <a:ln w="9525">
            <a:noFill/>
            <a:miter lim="800000"/>
            <a:headEnd/>
            <a:tailEnd/>
          </a:ln>
        </p:spPr>
      </p:pic>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p:cTn id="13" dur="3000" fill="hold"/>
                                        <p:tgtEl>
                                          <p:spTgt spid="9220"/>
                                        </p:tgtEl>
                                        <p:attrNameLst>
                                          <p:attrName>ppt_w</p:attrName>
                                        </p:attrNameLst>
                                      </p:cBhvr>
                                      <p:tavLst>
                                        <p:tav tm="0">
                                          <p:val>
                                            <p:fltVal val="0"/>
                                          </p:val>
                                        </p:tav>
                                        <p:tav tm="100000">
                                          <p:val>
                                            <p:strVal val="#ppt_w"/>
                                          </p:val>
                                        </p:tav>
                                      </p:tavLst>
                                    </p:anim>
                                    <p:anim calcmode="lin" valueType="num">
                                      <p:cBhvr>
                                        <p:cTn id="14" dur="3000" fill="hold"/>
                                        <p:tgtEl>
                                          <p:spTgt spid="9220"/>
                                        </p:tgtEl>
                                        <p:attrNameLst>
                                          <p:attrName>ppt_h</p:attrName>
                                        </p:attrNameLst>
                                      </p:cBhvr>
                                      <p:tavLst>
                                        <p:tav tm="0">
                                          <p:val>
                                            <p:fltVal val="0"/>
                                          </p:val>
                                        </p:tav>
                                        <p:tav tm="100000">
                                          <p:val>
                                            <p:strVal val="#ppt_h"/>
                                          </p:val>
                                        </p:tav>
                                      </p:tavLst>
                                    </p:anim>
                                    <p:anim calcmode="lin" valueType="num">
                                      <p:cBhvr>
                                        <p:cTn id="15" dur="3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9220"/>
                                        </p:tgtEl>
                                        <p:attrNameLst>
                                          <p:attrName>ppt_y</p:attrName>
                                        </p:attrNameLst>
                                      </p:cBhvr>
                                      <p:tavLst>
                                        <p:tav tm="0" fmla="#ppt_y+(sin(-2*pi*(1-$))*-#ppt_x+cos(-2*pi*(1-$))*(1-#ppt_y))*(1-$)">
                                          <p:val>
                                            <p:fltVal val="0"/>
                                          </p:val>
                                        </p:tav>
                                        <p:tav tm="100000">
                                          <p:val>
                                            <p:fltVal val="1"/>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anim calcmode="lin" valueType="num">
                                      <p:cBhvr>
                                        <p:cTn id="20"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9" presetClass="entr" presetSubtype="0" decel="100000" fill="hold" nodeType="after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p:cTn id="25" dur="3000" fill="hold"/>
                                        <p:tgtEl>
                                          <p:spTgt spid="9219"/>
                                        </p:tgtEl>
                                        <p:attrNameLst>
                                          <p:attrName>ppt_w</p:attrName>
                                        </p:attrNameLst>
                                      </p:cBhvr>
                                      <p:tavLst>
                                        <p:tav tm="0">
                                          <p:val>
                                            <p:fltVal val="0"/>
                                          </p:val>
                                        </p:tav>
                                        <p:tav tm="100000">
                                          <p:val>
                                            <p:strVal val="#ppt_w"/>
                                          </p:val>
                                        </p:tav>
                                      </p:tavLst>
                                    </p:anim>
                                    <p:anim calcmode="lin" valueType="num">
                                      <p:cBhvr>
                                        <p:cTn id="26" dur="3000" fill="hold"/>
                                        <p:tgtEl>
                                          <p:spTgt spid="9219"/>
                                        </p:tgtEl>
                                        <p:attrNameLst>
                                          <p:attrName>ppt_h</p:attrName>
                                        </p:attrNameLst>
                                      </p:cBhvr>
                                      <p:tavLst>
                                        <p:tav tm="0">
                                          <p:val>
                                            <p:fltVal val="0"/>
                                          </p:val>
                                        </p:tav>
                                        <p:tav tm="100000">
                                          <p:val>
                                            <p:strVal val="#ppt_h"/>
                                          </p:val>
                                        </p:tav>
                                      </p:tavLst>
                                    </p:anim>
                                    <p:anim calcmode="lin" valueType="num">
                                      <p:cBhvr>
                                        <p:cTn id="27" dur="3000" fill="hold"/>
                                        <p:tgtEl>
                                          <p:spTgt spid="9219"/>
                                        </p:tgtEl>
                                        <p:attrNameLst>
                                          <p:attrName>style.rotation</p:attrName>
                                        </p:attrNameLst>
                                      </p:cBhvr>
                                      <p:tavLst>
                                        <p:tav tm="0">
                                          <p:val>
                                            <p:fltVal val="360"/>
                                          </p:val>
                                        </p:tav>
                                        <p:tav tm="100000">
                                          <p:val>
                                            <p:fltVal val="0"/>
                                          </p:val>
                                        </p:tav>
                                      </p:tavLst>
                                    </p:anim>
                                    <p:animEffect transition="in" filter="fade">
                                      <p:cBhvr>
                                        <p:cTn id="28" dur="3000"/>
                                        <p:tgtEl>
                                          <p:spTgt spid="9219"/>
                                        </p:tgtEl>
                                      </p:cBhvr>
                                    </p:animEffect>
                                  </p:childTnLst>
                                </p:cTn>
                              </p:par>
                            </p:childTnLst>
                          </p:cTn>
                        </p:par>
                        <p:par>
                          <p:cTn id="29" fill="hold">
                            <p:stCondLst>
                              <p:cond delay="7000"/>
                            </p:stCondLst>
                            <p:childTnLst>
                              <p:par>
                                <p:cTn id="30" presetID="42"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3000"/>
                                        <p:tgtEl>
                                          <p:spTgt spid="3">
                                            <p:txEl>
                                              <p:pRg st="6" end="6"/>
                                            </p:txEl>
                                          </p:spTgt>
                                        </p:tgtEl>
                                      </p:cBhvr>
                                    </p:animEffect>
                                    <p:anim calcmode="lin" valueType="num">
                                      <p:cBhvr>
                                        <p:cTn id="3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3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52400"/>
            <a:ext cx="8001000" cy="914400"/>
          </a:xfrm>
        </p:spPr>
        <p:txBody>
          <a:bodyPr/>
          <a:lstStyle/>
          <a:p>
            <a:pPr algn="ctr" eaLnBrk="1" hangingPunct="1"/>
            <a:r>
              <a:rPr lang="ar-LB" sz="3800" b="1" dirty="0" smtClean="0">
                <a:solidFill>
                  <a:srgbClr val="FF0000"/>
                </a:solidFill>
              </a:rPr>
              <a:t/>
            </a:r>
            <a:br>
              <a:rPr lang="ar-LB" sz="3800" b="1" dirty="0" smtClean="0">
                <a:solidFill>
                  <a:srgbClr val="FF0000"/>
                </a:solidFill>
              </a:rPr>
            </a:br>
            <a:r>
              <a:rPr lang="ar-LB" sz="3800" b="1" dirty="0" smtClean="0">
                <a:solidFill>
                  <a:srgbClr val="FF0000"/>
                </a:solidFill>
              </a:rPr>
              <a:t/>
            </a:r>
            <a:br>
              <a:rPr lang="ar-LB" sz="3800" b="1" dirty="0" smtClean="0">
                <a:solidFill>
                  <a:srgbClr val="FF0000"/>
                </a:solidFill>
              </a:rPr>
            </a:br>
            <a:r>
              <a:rPr lang="ar-LB" sz="3800" b="1" dirty="0" smtClean="0">
                <a:solidFill>
                  <a:srgbClr val="FF0000"/>
                </a:solidFill>
              </a:rPr>
              <a:t/>
            </a:r>
            <a:br>
              <a:rPr lang="ar-LB" sz="3800" b="1" dirty="0" smtClean="0">
                <a:solidFill>
                  <a:srgbClr val="FF0000"/>
                </a:solidFill>
              </a:rPr>
            </a:br>
            <a:r>
              <a:rPr lang="ar-LB" sz="3800" b="1" dirty="0" smtClean="0">
                <a:solidFill>
                  <a:srgbClr val="FF0000"/>
                </a:solidFill>
              </a:rPr>
              <a:t/>
            </a:r>
            <a:br>
              <a:rPr lang="ar-LB" sz="3800" b="1" dirty="0" smtClean="0">
                <a:solidFill>
                  <a:srgbClr val="FF0000"/>
                </a:solidFill>
              </a:rPr>
            </a:br>
            <a:r>
              <a:rPr lang="ar-LB" sz="3800" b="1" dirty="0" smtClean="0">
                <a:solidFill>
                  <a:srgbClr val="FF0000"/>
                </a:solidFill>
              </a:rPr>
              <a:t/>
            </a:r>
            <a:br>
              <a:rPr lang="ar-LB" sz="3800" b="1" dirty="0" smtClean="0">
                <a:solidFill>
                  <a:srgbClr val="FF0000"/>
                </a:solidFill>
              </a:rPr>
            </a:br>
            <a:r>
              <a:rPr lang="ar-LB" sz="3800" b="1" dirty="0" smtClean="0">
                <a:solidFill>
                  <a:srgbClr val="FF0000"/>
                </a:solidFill>
              </a:rPr>
              <a:t>ثانياً: الهاء المرء عن توقه المحوريّ الى المشاركة</a:t>
            </a:r>
            <a:endParaRPr lang="en-US" sz="3800" b="1" dirty="0" smtClean="0"/>
          </a:p>
        </p:txBody>
      </p:sp>
      <p:sp>
        <p:nvSpPr>
          <p:cNvPr id="3" name="Content Placeholder 2"/>
          <p:cNvSpPr>
            <a:spLocks noGrp="1"/>
          </p:cNvSpPr>
          <p:nvPr>
            <p:ph idx="1"/>
          </p:nvPr>
        </p:nvSpPr>
        <p:spPr>
          <a:xfrm>
            <a:off x="457200" y="1066800"/>
            <a:ext cx="8534400" cy="5562600"/>
          </a:xfrm>
        </p:spPr>
        <p:txBody>
          <a:bodyPr>
            <a:normAutofit fontScale="92500" lnSpcReduction="10000"/>
          </a:bodyPr>
          <a:lstStyle/>
          <a:p>
            <a:pPr marL="971550" lvl="1" indent="-514350" algn="r" rtl="1" eaLnBrk="1" fontAlgn="auto" hangingPunct="1">
              <a:spcAft>
                <a:spcPts val="0"/>
              </a:spcAft>
              <a:buFont typeface="Wingdings" pitchFamily="2" charset="2"/>
              <a:buChar char="Ø"/>
              <a:defRPr/>
            </a:pPr>
            <a:r>
              <a:rPr lang="ar-LB" b="1" dirty="0" smtClean="0">
                <a:solidFill>
                  <a:srgbClr val="FFC000"/>
                </a:solidFill>
              </a:rPr>
              <a:t>الانسان لا يحقق ذاته الا بالمشاركة:</a:t>
            </a:r>
            <a:r>
              <a:rPr lang="ar-LB" dirty="0" smtClean="0"/>
              <a:t> ”لاقيني ولا تطعميني“</a:t>
            </a:r>
          </a:p>
          <a:p>
            <a:pPr marL="971550" lvl="1" indent="-514350" algn="r" rtl="1" eaLnBrk="1" fontAlgn="auto" hangingPunct="1">
              <a:spcAft>
                <a:spcPts val="0"/>
              </a:spcAft>
              <a:buFont typeface="Wingdings" pitchFamily="2" charset="2"/>
              <a:buChar char="Ø"/>
              <a:defRPr/>
            </a:pPr>
            <a:r>
              <a:rPr lang="ar-LB" dirty="0" smtClean="0"/>
              <a:t>”السعادة لا تاتي من مستوى المعيشة، انما تنبع من تواصل القلوب“ </a:t>
            </a:r>
          </a:p>
          <a:p>
            <a:pPr marL="971550" lvl="1" indent="-514350" algn="r" rtl="1" eaLnBrk="1" fontAlgn="auto" hangingPunct="1">
              <a:spcAft>
                <a:spcPts val="0"/>
              </a:spcAft>
              <a:buFont typeface="Wingdings 2"/>
              <a:buNone/>
              <a:defRPr/>
            </a:pPr>
            <a:endParaRPr lang="ar-LB" dirty="0" smtClean="0"/>
          </a:p>
          <a:p>
            <a:pPr marL="971550" lvl="1" indent="-514350" algn="r" rtl="1" eaLnBrk="1" fontAlgn="auto" hangingPunct="1">
              <a:spcAft>
                <a:spcPts val="0"/>
              </a:spcAft>
              <a:buFont typeface="Wingdings" pitchFamily="2" charset="2"/>
              <a:buChar char="Ø"/>
              <a:defRPr/>
            </a:pPr>
            <a:r>
              <a:rPr lang="ar-LB" b="1" dirty="0" smtClean="0">
                <a:solidFill>
                  <a:srgbClr val="FFC000"/>
                </a:solidFill>
              </a:rPr>
              <a:t>ولكن مجتمع الاستهلاك يُجهض التوق الى</a:t>
            </a:r>
          </a:p>
          <a:p>
            <a:pPr marL="971550" lvl="1" indent="-514350" algn="r" rtl="1" eaLnBrk="1" fontAlgn="auto" hangingPunct="1">
              <a:spcAft>
                <a:spcPts val="0"/>
              </a:spcAft>
              <a:buFont typeface="Wingdings 2"/>
              <a:buNone/>
              <a:defRPr/>
            </a:pPr>
            <a:r>
              <a:rPr lang="ar-LB" b="1" dirty="0" smtClean="0">
                <a:solidFill>
                  <a:srgbClr val="FFC000"/>
                </a:solidFill>
              </a:rPr>
              <a:t> المشاركة:</a:t>
            </a:r>
            <a:r>
              <a:rPr lang="ar-LB" dirty="0" smtClean="0"/>
              <a:t> هذا المجتمع يلهي الناس عن</a:t>
            </a:r>
          </a:p>
          <a:p>
            <a:pPr marL="971550" lvl="1" indent="-514350" algn="r" rtl="1" eaLnBrk="1" fontAlgn="auto" hangingPunct="1">
              <a:spcAft>
                <a:spcPts val="0"/>
              </a:spcAft>
              <a:buFont typeface="Wingdings 2"/>
              <a:buNone/>
              <a:defRPr/>
            </a:pPr>
            <a:r>
              <a:rPr lang="ar-LB" dirty="0" smtClean="0"/>
              <a:t> المشاركة بالسعي وراء اشياء يتملّكونها</a:t>
            </a:r>
          </a:p>
          <a:p>
            <a:pPr marL="971550" lvl="1" indent="-514350" algn="r" rtl="1" eaLnBrk="1" fontAlgn="auto" hangingPunct="1">
              <a:spcAft>
                <a:spcPts val="0"/>
              </a:spcAft>
              <a:buFont typeface="Wingdings 2"/>
              <a:buNone/>
              <a:defRPr/>
            </a:pPr>
            <a:r>
              <a:rPr lang="ar-LB" dirty="0" smtClean="0"/>
              <a:t> ويتنافسون في التسابق اليها.</a:t>
            </a:r>
          </a:p>
          <a:p>
            <a:pPr marL="971550" lvl="1" indent="-514350" algn="r" rtl="1" eaLnBrk="1" fontAlgn="auto" hangingPunct="1">
              <a:spcAft>
                <a:spcPts val="0"/>
              </a:spcAft>
              <a:buFont typeface="Wingdings 2"/>
              <a:buNone/>
              <a:defRPr/>
            </a:pPr>
            <a:r>
              <a:rPr lang="ar-LB" dirty="0" smtClean="0"/>
              <a:t> (وحدة وسط الجمهور)</a:t>
            </a:r>
          </a:p>
          <a:p>
            <a:pPr marL="971550" lvl="1" indent="-514350" algn="r" rtl="1" eaLnBrk="1" fontAlgn="auto" hangingPunct="1">
              <a:spcAft>
                <a:spcPts val="0"/>
              </a:spcAft>
              <a:buFont typeface="Wingdings" pitchFamily="2" charset="2"/>
              <a:buChar char="Ø"/>
              <a:defRPr/>
            </a:pPr>
            <a:r>
              <a:rPr lang="ar-LB" dirty="0" smtClean="0"/>
              <a:t>حتى ضمن الاسرة نفسها الشراء بالتقسيط </a:t>
            </a:r>
          </a:p>
          <a:p>
            <a:pPr marL="971550" lvl="1" indent="-514350" algn="r" rtl="1" eaLnBrk="1" fontAlgn="auto" hangingPunct="1">
              <a:spcAft>
                <a:spcPts val="0"/>
              </a:spcAft>
              <a:buFont typeface="Wingdings 2"/>
              <a:buNone/>
              <a:defRPr/>
            </a:pPr>
            <a:r>
              <a:rPr lang="ar-LB" dirty="0" smtClean="0"/>
              <a:t>وتأثيره على ميزانية الاسرة. تأثير العمل الكثير على</a:t>
            </a:r>
          </a:p>
          <a:p>
            <a:pPr marL="971550" lvl="1" indent="-514350" algn="r" rtl="1" eaLnBrk="1" fontAlgn="auto" hangingPunct="1">
              <a:spcAft>
                <a:spcPts val="0"/>
              </a:spcAft>
              <a:buFont typeface="Wingdings 2"/>
              <a:buNone/>
              <a:defRPr/>
            </a:pPr>
            <a:r>
              <a:rPr lang="ar-LB" dirty="0" smtClean="0"/>
              <a:t> وقت الوالدين مما يؤدي الى ارهاقهما في عطلة الاسبوع</a:t>
            </a:r>
          </a:p>
          <a:p>
            <a:pPr marL="971550" lvl="1" indent="-514350" algn="r" rtl="1" eaLnBrk="1" fontAlgn="auto" hangingPunct="1">
              <a:spcAft>
                <a:spcPts val="0"/>
              </a:spcAft>
              <a:buFont typeface="Wingdings 2"/>
              <a:buNone/>
              <a:defRPr/>
            </a:pPr>
            <a:endParaRPr lang="ar-LB" dirty="0" smtClean="0"/>
          </a:p>
          <a:p>
            <a:pPr marL="971550" lvl="1" indent="-514350" algn="r" rtl="1" eaLnBrk="1" fontAlgn="auto" hangingPunct="1">
              <a:spcAft>
                <a:spcPts val="0"/>
              </a:spcAft>
              <a:buFont typeface="Wingdings" pitchFamily="2" charset="2"/>
              <a:buChar char="Ø"/>
              <a:defRPr/>
            </a:pPr>
            <a:r>
              <a:rPr lang="ar-LB" b="1" dirty="0" smtClean="0">
                <a:solidFill>
                  <a:srgbClr val="FFC000"/>
                </a:solidFill>
              </a:rPr>
              <a:t>والتي تعمّق غربتها هيمنة الجهاز التلفزيوني: </a:t>
            </a:r>
          </a:p>
          <a:p>
            <a:pPr marL="971550" lvl="1" indent="-514350" algn="r" rtl="1" eaLnBrk="1" fontAlgn="auto" hangingPunct="1">
              <a:spcAft>
                <a:spcPts val="0"/>
              </a:spcAft>
              <a:buFont typeface="Wingdings 2"/>
              <a:buNone/>
              <a:defRPr/>
            </a:pPr>
            <a:r>
              <a:rPr lang="ar-LB" dirty="0" smtClean="0"/>
              <a:t> انقطاع التواصل العائلي.لا لقاء فعلي ولا احاديث- تواجد اكثر من تلفزيون في المنزل- دراسات عن تأثير المشاهدة الطويلة على الحياة الزوجية.</a:t>
            </a:r>
          </a:p>
        </p:txBody>
      </p:sp>
      <p:pic>
        <p:nvPicPr>
          <p:cNvPr id="10244" name="Picture 3" descr="kids-sharing-stop-300x200.jpg"/>
          <p:cNvPicPr>
            <a:picLocks noChangeAspect="1"/>
          </p:cNvPicPr>
          <p:nvPr/>
        </p:nvPicPr>
        <p:blipFill>
          <a:blip r:embed="rId2" cstate="print"/>
          <a:srcRect/>
          <a:stretch>
            <a:fillRect/>
          </a:stretch>
        </p:blipFill>
        <p:spPr bwMode="auto">
          <a:xfrm rot="-1859734">
            <a:off x="379413" y="2622550"/>
            <a:ext cx="3784600" cy="2524125"/>
          </a:xfrm>
          <a:prstGeom prst="rect">
            <a:avLst/>
          </a:prstGeom>
          <a:noFill/>
          <a:ln w="9525">
            <a:noFill/>
            <a:miter lim="800000"/>
            <a:headEnd/>
            <a:tailEnd/>
          </a:ln>
        </p:spPr>
      </p:pic>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fltVal val="0"/>
                                          </p:val>
                                        </p:tav>
                                        <p:tav tm="100000">
                                          <p:val>
                                            <p:strVal val="#ppt_w"/>
                                          </p:val>
                                        </p:tav>
                                      </p:tavLst>
                                    </p:anim>
                                    <p:anim calcmode="lin" valueType="num">
                                      <p:cBhvr>
                                        <p:cTn id="8" dur="2000" fill="hold"/>
                                        <p:tgtEl>
                                          <p:spTgt spid="1024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anim calcmode="lin" valueType="num">
                                      <p:cBhvr>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9" presetClass="entr" presetSubtype="0" fill="hold" nodeType="withEffect">
                                  <p:stCondLst>
                                    <p:cond delay="0"/>
                                  </p:stCondLst>
                                  <p:childTnLst>
                                    <p:set>
                                      <p:cBhvr>
                                        <p:cTn id="47" dur="1" fill="hold">
                                          <p:stCondLst>
                                            <p:cond delay="0"/>
                                          </p:stCondLst>
                                        </p:cTn>
                                        <p:tgtEl>
                                          <p:spTgt spid="10244"/>
                                        </p:tgtEl>
                                        <p:attrNameLst>
                                          <p:attrName>style.visibility</p:attrName>
                                        </p:attrNameLst>
                                      </p:cBhvr>
                                      <p:to>
                                        <p:strVal val="visible"/>
                                      </p:to>
                                    </p:set>
                                    <p:animEffect transition="in" filter="dissolve">
                                      <p:cBhvr>
                                        <p:cTn id="48" dur="5000"/>
                                        <p:tgtEl>
                                          <p:spTgt spid="10244"/>
                                        </p:tgtEl>
                                      </p:cBhvr>
                                    </p:animEffect>
                                  </p:childTnLst>
                                </p:cTn>
                              </p:par>
                            </p:childTnLst>
                          </p:cTn>
                        </p:par>
                        <p:par>
                          <p:cTn id="49" fill="hold">
                            <p:stCondLst>
                              <p:cond delay="9000"/>
                            </p:stCondLst>
                            <p:childTnLst>
                              <p:par>
                                <p:cTn id="50" presetID="42" presetClass="entr" presetSubtype="0"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anim calcmode="lin" valueType="num">
                                      <p:cBhvr>
                                        <p:cTn id="5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2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000"/>
                                        <p:tgtEl>
                                          <p:spTgt spid="3">
                                            <p:txEl>
                                              <p:pRg st="10" end="10"/>
                                            </p:txEl>
                                          </p:spTgt>
                                        </p:tgtEl>
                                      </p:cBhvr>
                                    </p:animEffect>
                                    <p:anim calcmode="lin" valueType="num">
                                      <p:cBhvr>
                                        <p:cTn id="6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1000"/>
                            </p:stCondLst>
                            <p:childTnLst>
                              <p:par>
                                <p:cTn id="66" presetID="42" presetClass="entr" presetSubtype="0" fill="hold" nodeType="after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2000"/>
                                        <p:tgtEl>
                                          <p:spTgt spid="3">
                                            <p:txEl>
                                              <p:pRg st="12" end="12"/>
                                            </p:txEl>
                                          </p:spTgt>
                                        </p:tgtEl>
                                      </p:cBhvr>
                                    </p:animEffect>
                                    <p:anim calcmode="lin" valueType="num">
                                      <p:cBhvr>
                                        <p:cTn id="6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0" dur="2000" fill="hold"/>
                                        <p:tgtEl>
                                          <p:spTgt spid="3">
                                            <p:txEl>
                                              <p:pRg st="12" end="12"/>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1000"/>
                                        <p:tgtEl>
                                          <p:spTgt spid="3">
                                            <p:txEl>
                                              <p:pRg st="13" end="13"/>
                                            </p:txEl>
                                          </p:spTgt>
                                        </p:tgtEl>
                                      </p:cBhvr>
                                    </p:animEffect>
                                    <p:anim calcmode="lin" valueType="num">
                                      <p:cBhvr>
                                        <p:cTn id="7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oo-much-work.jpg"/>
          <p:cNvPicPr>
            <a:picLocks noChangeAspect="1"/>
          </p:cNvPicPr>
          <p:nvPr/>
        </p:nvPicPr>
        <p:blipFill>
          <a:blip r:embed="rId2" cstate="print"/>
          <a:srcRect/>
          <a:stretch>
            <a:fillRect/>
          </a:stretch>
        </p:blipFill>
        <p:spPr bwMode="auto">
          <a:xfrm>
            <a:off x="0" y="0"/>
            <a:ext cx="3311525" cy="2209800"/>
          </a:xfrm>
          <a:prstGeom prst="rect">
            <a:avLst/>
          </a:prstGeom>
          <a:noFill/>
          <a:ln w="9525">
            <a:noFill/>
            <a:miter lim="800000"/>
            <a:headEnd/>
            <a:tailEnd/>
          </a:ln>
        </p:spPr>
      </p:pic>
      <p:sp>
        <p:nvSpPr>
          <p:cNvPr id="3" name="Content Placeholder 2"/>
          <p:cNvSpPr>
            <a:spLocks noGrp="1"/>
          </p:cNvSpPr>
          <p:nvPr>
            <p:ph idx="1"/>
          </p:nvPr>
        </p:nvSpPr>
        <p:spPr>
          <a:xfrm>
            <a:off x="3429000" y="152400"/>
            <a:ext cx="5486400" cy="2286000"/>
          </a:xfrm>
        </p:spPr>
        <p:txBody>
          <a:bodyPr>
            <a:normAutofit fontScale="92500"/>
          </a:bodyPr>
          <a:lstStyle/>
          <a:p>
            <a:pPr marL="971550" lvl="1" indent="-514350" algn="r" rtl="1" eaLnBrk="1" fontAlgn="auto" hangingPunct="1">
              <a:spcAft>
                <a:spcPts val="0"/>
              </a:spcAft>
              <a:buFont typeface="Wingdings" pitchFamily="2" charset="2"/>
              <a:buChar char="Ø"/>
              <a:defRPr/>
            </a:pPr>
            <a:r>
              <a:rPr lang="ar-LB" sz="2600" b="1" dirty="0" smtClean="0">
                <a:solidFill>
                  <a:srgbClr val="FFC000"/>
                </a:solidFill>
              </a:rPr>
              <a:t>ذلك ان مجتمع الاستهلاك لا يترك للانسان وقتاً ليحيا فعلاً:</a:t>
            </a:r>
          </a:p>
          <a:p>
            <a:pPr marL="971550" lvl="1" indent="-514350" algn="r" rtl="1" eaLnBrk="1" fontAlgn="auto" hangingPunct="1">
              <a:spcAft>
                <a:spcPts val="0"/>
              </a:spcAft>
              <a:buFont typeface="Wingdings" pitchFamily="2" charset="2"/>
              <a:buChar char="Ø"/>
              <a:defRPr/>
            </a:pPr>
            <a:r>
              <a:rPr lang="ar-LB" sz="2600" dirty="0" smtClean="0"/>
              <a:t>كثرة العمل التي تهدف الى زيادة الانتاج عالمياً بحجة رفع مستوى المعيشة الذي أصبح مرهوناً بكميّة الرفاهية وليس بنوعية الحياة.</a:t>
            </a:r>
          </a:p>
          <a:p>
            <a:pPr marL="971550" lvl="1" indent="-514350" algn="r" rtl="1" eaLnBrk="1" fontAlgn="auto" hangingPunct="1">
              <a:spcAft>
                <a:spcPts val="0"/>
              </a:spcAft>
              <a:buFont typeface="Wingdings 2"/>
              <a:buNone/>
              <a:defRPr/>
            </a:pPr>
            <a:endParaRPr lang="ar-LB" sz="2600" dirty="0" smtClean="0"/>
          </a:p>
          <a:p>
            <a:pPr marL="971550" lvl="1" indent="-514350" algn="r" rtl="1" eaLnBrk="1" fontAlgn="auto" hangingPunct="1">
              <a:spcAft>
                <a:spcPts val="0"/>
              </a:spcAft>
              <a:buFont typeface="Wingdings" pitchFamily="2" charset="2"/>
              <a:buChar char="Ø"/>
              <a:defRPr/>
            </a:pPr>
            <a:endParaRPr lang="ar-LB" sz="2600" dirty="0" smtClean="0"/>
          </a:p>
        </p:txBody>
      </p:sp>
      <p:pic>
        <p:nvPicPr>
          <p:cNvPr id="11268" name="Picture 3" descr="money2.jpeg"/>
          <p:cNvPicPr>
            <a:picLocks noChangeAspect="1"/>
          </p:cNvPicPr>
          <p:nvPr/>
        </p:nvPicPr>
        <p:blipFill>
          <a:blip r:embed="rId3" cstate="print"/>
          <a:srcRect/>
          <a:stretch>
            <a:fillRect/>
          </a:stretch>
        </p:blipFill>
        <p:spPr bwMode="auto">
          <a:xfrm>
            <a:off x="228600" y="4918075"/>
            <a:ext cx="2590800" cy="1939925"/>
          </a:xfrm>
          <a:prstGeom prst="rect">
            <a:avLst/>
          </a:prstGeom>
          <a:noFill/>
          <a:ln w="9525">
            <a:noFill/>
            <a:miter lim="800000"/>
            <a:headEnd/>
            <a:tailEnd/>
          </a:ln>
        </p:spPr>
      </p:pic>
      <p:pic>
        <p:nvPicPr>
          <p:cNvPr id="11269" name="Picture 5" descr="work-life-balance.jpg"/>
          <p:cNvPicPr>
            <a:picLocks noChangeAspect="1"/>
          </p:cNvPicPr>
          <p:nvPr/>
        </p:nvPicPr>
        <p:blipFill>
          <a:blip r:embed="rId4" cstate="print"/>
          <a:srcRect/>
          <a:stretch>
            <a:fillRect/>
          </a:stretch>
        </p:blipFill>
        <p:spPr bwMode="auto">
          <a:xfrm>
            <a:off x="5638800" y="2590800"/>
            <a:ext cx="3262313" cy="2282825"/>
          </a:xfrm>
          <a:prstGeom prst="rect">
            <a:avLst/>
          </a:prstGeom>
          <a:noFill/>
          <a:ln w="9525">
            <a:noFill/>
            <a:miter lim="800000"/>
            <a:headEnd/>
            <a:tailEnd/>
          </a:ln>
        </p:spPr>
      </p:pic>
      <p:sp>
        <p:nvSpPr>
          <p:cNvPr id="8" name="Content Placeholder 2"/>
          <p:cNvSpPr txBox="1">
            <a:spLocks/>
          </p:cNvSpPr>
          <p:nvPr/>
        </p:nvSpPr>
        <p:spPr>
          <a:xfrm>
            <a:off x="0" y="1981200"/>
            <a:ext cx="5791200" cy="3200400"/>
          </a:xfrm>
          <a:prstGeom prst="rect">
            <a:avLst/>
          </a:prstGeom>
        </p:spPr>
        <p:txBody>
          <a:bodyPr>
            <a:normAutofit fontScale="92500" lnSpcReduction="20000"/>
          </a:bodyPr>
          <a:lstStyle/>
          <a:p>
            <a:pPr marL="971550" lvl="1" indent="-514350" algn="r" rtl="1" fontAlgn="auto">
              <a:spcBef>
                <a:spcPct val="20000"/>
              </a:spcBef>
              <a:spcAft>
                <a:spcPts val="0"/>
              </a:spcAft>
              <a:buClr>
                <a:schemeClr val="accent1"/>
              </a:buClr>
              <a:buSzPct val="85000"/>
              <a:buFont typeface="Wingdings 2"/>
              <a:buNone/>
              <a:defRPr/>
            </a:pPr>
            <a:endParaRPr lang="ar-LB" sz="2600" dirty="0">
              <a:latin typeface="+mn-lt"/>
              <a:cs typeface="+mn-cs"/>
            </a:endParaRPr>
          </a:p>
          <a:p>
            <a:pPr marL="971550" lvl="1" indent="-514350" algn="r" rtl="1" fontAlgn="auto">
              <a:spcBef>
                <a:spcPct val="20000"/>
              </a:spcBef>
              <a:spcAft>
                <a:spcPts val="0"/>
              </a:spcAft>
              <a:buClr>
                <a:schemeClr val="accent1"/>
              </a:buClr>
              <a:buSzPct val="85000"/>
              <a:buFont typeface="Wingdings" pitchFamily="2" charset="2"/>
              <a:buChar char="Ø"/>
              <a:defRPr/>
            </a:pPr>
            <a:r>
              <a:rPr lang="ar-LB" sz="2600" b="1" dirty="0">
                <a:solidFill>
                  <a:srgbClr val="FFC000"/>
                </a:solidFill>
                <a:latin typeface="+mn-lt"/>
                <a:cs typeface="+mn-cs"/>
              </a:rPr>
              <a:t>ويجعل من الكسب قيمة يقاس الانسان بموجبها:</a:t>
            </a:r>
          </a:p>
          <a:p>
            <a:pPr marL="971550" lvl="1" indent="-514350" algn="r" rtl="1" fontAlgn="auto">
              <a:spcBef>
                <a:spcPct val="20000"/>
              </a:spcBef>
              <a:spcAft>
                <a:spcPts val="0"/>
              </a:spcAft>
              <a:buClr>
                <a:schemeClr val="accent1"/>
              </a:buClr>
              <a:buSzPct val="85000"/>
              <a:buFont typeface="Wingdings" pitchFamily="2" charset="2"/>
              <a:buChar char="Ø"/>
              <a:defRPr/>
            </a:pPr>
            <a:r>
              <a:rPr lang="ar-LB" sz="2600" dirty="0">
                <a:latin typeface="+mn-lt"/>
                <a:cs typeface="+mn-cs"/>
              </a:rPr>
              <a:t>معك قرش، بتسوى قرش.</a:t>
            </a:r>
          </a:p>
          <a:p>
            <a:pPr marL="971550" lvl="1" indent="-514350" algn="r" rtl="1" fontAlgn="auto">
              <a:spcBef>
                <a:spcPct val="20000"/>
              </a:spcBef>
              <a:spcAft>
                <a:spcPts val="0"/>
              </a:spcAft>
              <a:buClr>
                <a:schemeClr val="accent1"/>
              </a:buClr>
              <a:buSzPct val="85000"/>
              <a:buFont typeface="Wingdings" pitchFamily="2" charset="2"/>
              <a:buChar char="Ø"/>
              <a:defRPr/>
            </a:pPr>
            <a:r>
              <a:rPr lang="ar-LB" sz="2600" dirty="0">
                <a:latin typeface="+mn-lt"/>
                <a:cs typeface="+mn-cs"/>
              </a:rPr>
              <a:t> ازدياد فرق المدخول بين العامل ورب العمل من 42/1 الى 419/1</a:t>
            </a:r>
          </a:p>
          <a:p>
            <a:pPr marL="971550" lvl="1" indent="-514350" algn="r" rtl="1" fontAlgn="auto">
              <a:spcBef>
                <a:spcPct val="20000"/>
              </a:spcBef>
              <a:spcAft>
                <a:spcPts val="0"/>
              </a:spcAft>
              <a:buClr>
                <a:schemeClr val="accent1"/>
              </a:buClr>
              <a:buSzPct val="85000"/>
              <a:buFont typeface="Wingdings" pitchFamily="2" charset="2"/>
              <a:buChar char="Ø"/>
              <a:defRPr/>
            </a:pPr>
            <a:r>
              <a:rPr lang="ar-LB" sz="2600" dirty="0">
                <a:latin typeface="+mn-lt"/>
                <a:cs typeface="+mn-cs"/>
              </a:rPr>
              <a:t>الانتاج العالمي للحاجات الغذائية يفوق 10% حاجات سكان الكوكب ولكن 30 مليون شخص ماتو من الجوع </a:t>
            </a:r>
          </a:p>
          <a:p>
            <a:pPr marL="971550" lvl="1" indent="-514350" algn="r" rtl="1" fontAlgn="auto">
              <a:spcBef>
                <a:spcPct val="20000"/>
              </a:spcBef>
              <a:spcAft>
                <a:spcPts val="0"/>
              </a:spcAft>
              <a:buClr>
                <a:schemeClr val="accent1"/>
              </a:buClr>
              <a:buSzPct val="85000"/>
              <a:buFont typeface="Wingdings" pitchFamily="2" charset="2"/>
              <a:buChar char="Ø"/>
              <a:defRPr/>
            </a:pPr>
            <a:r>
              <a:rPr lang="ar-LB" sz="2600" dirty="0">
                <a:latin typeface="+mn-lt"/>
                <a:cs typeface="+mn-cs"/>
              </a:rPr>
              <a:t>تعطيل المشاركة</a:t>
            </a:r>
          </a:p>
          <a:p>
            <a:pPr marL="971550" lvl="1" indent="-514350" algn="r" rtl="1" fontAlgn="auto">
              <a:spcBef>
                <a:spcPct val="20000"/>
              </a:spcBef>
              <a:spcAft>
                <a:spcPts val="0"/>
              </a:spcAft>
              <a:buClr>
                <a:schemeClr val="accent1"/>
              </a:buClr>
              <a:buSzPct val="85000"/>
              <a:defRPr/>
            </a:pPr>
            <a:endParaRPr lang="ar-LB" sz="2600" dirty="0">
              <a:latin typeface="+mn-lt"/>
              <a:cs typeface="+mn-cs"/>
            </a:endParaRPr>
          </a:p>
        </p:txBody>
      </p:sp>
      <p:sp>
        <p:nvSpPr>
          <p:cNvPr id="12" name="Content Placeholder 2"/>
          <p:cNvSpPr txBox="1">
            <a:spLocks/>
          </p:cNvSpPr>
          <p:nvPr/>
        </p:nvSpPr>
        <p:spPr bwMode="auto">
          <a:xfrm>
            <a:off x="4876800" y="5029200"/>
            <a:ext cx="4648200" cy="2209800"/>
          </a:xfrm>
          <a:prstGeom prst="rect">
            <a:avLst/>
          </a:prstGeom>
          <a:noFill/>
          <a:ln w="9525">
            <a:noFill/>
            <a:miter lim="800000"/>
            <a:headEnd/>
            <a:tailEnd/>
          </a:ln>
        </p:spPr>
        <p:txBody>
          <a:bodyPr/>
          <a:lstStyle/>
          <a:p>
            <a:pPr marL="971550" lvl="1" indent="-514350" algn="r" rtl="1">
              <a:spcBef>
                <a:spcPct val="20000"/>
              </a:spcBef>
              <a:buClr>
                <a:schemeClr val="accent1"/>
              </a:buClr>
              <a:buSzPct val="85000"/>
              <a:buFont typeface="Wingdings" pitchFamily="2" charset="2"/>
              <a:buChar char="Ø"/>
            </a:pPr>
            <a:r>
              <a:rPr lang="ar-LB" sz="2600" b="1">
                <a:solidFill>
                  <a:srgbClr val="FFC000"/>
                </a:solidFill>
                <a:latin typeface="Calibri" pitchFamily="34" charset="0"/>
              </a:rPr>
              <a:t>لا بل يُضحّى به على مذبحها:</a:t>
            </a:r>
          </a:p>
          <a:p>
            <a:pPr marL="971550" lvl="1" indent="-514350" algn="r" rtl="1">
              <a:spcBef>
                <a:spcPct val="20000"/>
              </a:spcBef>
              <a:buClr>
                <a:schemeClr val="accent1"/>
              </a:buClr>
              <a:buSzPct val="85000"/>
              <a:buFont typeface="Wingdings" pitchFamily="2" charset="2"/>
              <a:buChar char="Ø"/>
            </a:pPr>
            <a:r>
              <a:rPr lang="ar-LB" sz="2600">
                <a:latin typeface="Calibri" pitchFamily="34" charset="0"/>
              </a:rPr>
              <a:t>”لوبي السيارات ومشروع تحديد السرعة“ . ”شركات التدخين واضرار التبغ“</a:t>
            </a:r>
          </a:p>
        </p:txBody>
      </p:sp>
    </p:spTree>
  </p:cSld>
  <p:clrMapOvr>
    <a:masterClrMapping/>
  </p:clrMapOvr>
  <p:transition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9" presetClass="entr" presetSubtype="0" decel="100000" fill="hold" nodeType="after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500" fill="hold"/>
                                        <p:tgtEl>
                                          <p:spTgt spid="11266"/>
                                        </p:tgtEl>
                                        <p:attrNameLst>
                                          <p:attrName>ppt_w</p:attrName>
                                        </p:attrNameLst>
                                      </p:cBhvr>
                                      <p:tavLst>
                                        <p:tav tm="0">
                                          <p:val>
                                            <p:fltVal val="0"/>
                                          </p:val>
                                        </p:tav>
                                        <p:tav tm="100000">
                                          <p:val>
                                            <p:strVal val="#ppt_w"/>
                                          </p:val>
                                        </p:tav>
                                      </p:tavLst>
                                    </p:anim>
                                    <p:anim calcmode="lin" valueType="num">
                                      <p:cBhvr>
                                        <p:cTn id="18" dur="500" fill="hold"/>
                                        <p:tgtEl>
                                          <p:spTgt spid="11266"/>
                                        </p:tgtEl>
                                        <p:attrNameLst>
                                          <p:attrName>ppt_h</p:attrName>
                                        </p:attrNameLst>
                                      </p:cBhvr>
                                      <p:tavLst>
                                        <p:tav tm="0">
                                          <p:val>
                                            <p:fltVal val="0"/>
                                          </p:val>
                                        </p:tav>
                                        <p:tav tm="100000">
                                          <p:val>
                                            <p:strVal val="#ppt_h"/>
                                          </p:val>
                                        </p:tav>
                                      </p:tavLst>
                                    </p:anim>
                                    <p:anim calcmode="lin" valueType="num">
                                      <p:cBhvr>
                                        <p:cTn id="19" dur="500" fill="hold"/>
                                        <p:tgtEl>
                                          <p:spTgt spid="11266"/>
                                        </p:tgtEl>
                                        <p:attrNameLst>
                                          <p:attrName>style.rotation</p:attrName>
                                        </p:attrNameLst>
                                      </p:cBhvr>
                                      <p:tavLst>
                                        <p:tav tm="0">
                                          <p:val>
                                            <p:fltVal val="360"/>
                                          </p:val>
                                        </p:tav>
                                        <p:tav tm="100000">
                                          <p:val>
                                            <p:fltVal val="0"/>
                                          </p:val>
                                        </p:tav>
                                      </p:tavLst>
                                    </p:anim>
                                    <p:animEffect transition="in" filter="fade">
                                      <p:cBhvr>
                                        <p:cTn id="20" dur="500"/>
                                        <p:tgtEl>
                                          <p:spTgt spid="11266"/>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500"/>
                            </p:stCondLst>
                            <p:childTnLst>
                              <p:par>
                                <p:cTn id="32" presetID="2" presetClass="entr" presetSubtype="4" fill="hold" grpId="0"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additive="base">
                                        <p:cTn id="34"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8500"/>
                            </p:stCondLst>
                            <p:childTnLst>
                              <p:par>
                                <p:cTn id="37" presetID="2" presetClass="entr" presetSubtype="4" fill="hold" grpId="0" nodeType="after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additive="base">
                                        <p:cTn id="39"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500"/>
                            </p:stCondLst>
                            <p:childTnLst>
                              <p:par>
                                <p:cTn id="42" presetID="2" presetClass="entr" presetSubtype="4" fill="hold" grpId="0" nodeType="after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 calcmode="lin" valueType="num">
                                      <p:cBhvr additive="base">
                                        <p:cTn id="44"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2500"/>
                            </p:stCondLst>
                            <p:childTnLst>
                              <p:par>
                                <p:cTn id="47" presetID="26" presetClass="entr" presetSubtype="0" fill="hold" nodeType="afterEffect">
                                  <p:stCondLst>
                                    <p:cond delay="0"/>
                                  </p:stCondLst>
                                  <p:childTnLst>
                                    <p:set>
                                      <p:cBhvr>
                                        <p:cTn id="48" dur="1" fill="hold">
                                          <p:stCondLst>
                                            <p:cond delay="0"/>
                                          </p:stCondLst>
                                        </p:cTn>
                                        <p:tgtEl>
                                          <p:spTgt spid="11268"/>
                                        </p:tgtEl>
                                        <p:attrNameLst>
                                          <p:attrName>style.visibility</p:attrName>
                                        </p:attrNameLst>
                                      </p:cBhvr>
                                      <p:to>
                                        <p:strVal val="visible"/>
                                      </p:to>
                                    </p:set>
                                    <p:animEffect transition="in" filter="wipe(down)">
                                      <p:cBhvr>
                                        <p:cTn id="49" dur="580">
                                          <p:stCondLst>
                                            <p:cond delay="0"/>
                                          </p:stCondLst>
                                        </p:cTn>
                                        <p:tgtEl>
                                          <p:spTgt spid="11268"/>
                                        </p:tgtEl>
                                      </p:cBhvr>
                                    </p:animEffect>
                                    <p:anim calcmode="lin" valueType="num">
                                      <p:cBhvr>
                                        <p:cTn id="50"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55" dur="26">
                                          <p:stCondLst>
                                            <p:cond delay="650"/>
                                          </p:stCondLst>
                                        </p:cTn>
                                        <p:tgtEl>
                                          <p:spTgt spid="11268"/>
                                        </p:tgtEl>
                                      </p:cBhvr>
                                      <p:to x="100000" y="60000"/>
                                    </p:animScale>
                                    <p:animScale>
                                      <p:cBhvr>
                                        <p:cTn id="56" dur="166" decel="50000">
                                          <p:stCondLst>
                                            <p:cond delay="676"/>
                                          </p:stCondLst>
                                        </p:cTn>
                                        <p:tgtEl>
                                          <p:spTgt spid="11268"/>
                                        </p:tgtEl>
                                      </p:cBhvr>
                                      <p:to x="100000" y="100000"/>
                                    </p:animScale>
                                    <p:animScale>
                                      <p:cBhvr>
                                        <p:cTn id="57" dur="26">
                                          <p:stCondLst>
                                            <p:cond delay="1312"/>
                                          </p:stCondLst>
                                        </p:cTn>
                                        <p:tgtEl>
                                          <p:spTgt spid="11268"/>
                                        </p:tgtEl>
                                      </p:cBhvr>
                                      <p:to x="100000" y="80000"/>
                                    </p:animScale>
                                    <p:animScale>
                                      <p:cBhvr>
                                        <p:cTn id="58" dur="166" decel="50000">
                                          <p:stCondLst>
                                            <p:cond delay="1338"/>
                                          </p:stCondLst>
                                        </p:cTn>
                                        <p:tgtEl>
                                          <p:spTgt spid="11268"/>
                                        </p:tgtEl>
                                      </p:cBhvr>
                                      <p:to x="100000" y="100000"/>
                                    </p:animScale>
                                    <p:animScale>
                                      <p:cBhvr>
                                        <p:cTn id="59" dur="26">
                                          <p:stCondLst>
                                            <p:cond delay="1642"/>
                                          </p:stCondLst>
                                        </p:cTn>
                                        <p:tgtEl>
                                          <p:spTgt spid="11268"/>
                                        </p:tgtEl>
                                      </p:cBhvr>
                                      <p:to x="100000" y="90000"/>
                                    </p:animScale>
                                    <p:animScale>
                                      <p:cBhvr>
                                        <p:cTn id="60" dur="166" decel="50000">
                                          <p:stCondLst>
                                            <p:cond delay="1668"/>
                                          </p:stCondLst>
                                        </p:cTn>
                                        <p:tgtEl>
                                          <p:spTgt spid="11268"/>
                                        </p:tgtEl>
                                      </p:cBhvr>
                                      <p:to x="100000" y="100000"/>
                                    </p:animScale>
                                    <p:animScale>
                                      <p:cBhvr>
                                        <p:cTn id="61" dur="26">
                                          <p:stCondLst>
                                            <p:cond delay="1808"/>
                                          </p:stCondLst>
                                        </p:cTn>
                                        <p:tgtEl>
                                          <p:spTgt spid="11268"/>
                                        </p:tgtEl>
                                      </p:cBhvr>
                                      <p:to x="100000" y="95000"/>
                                    </p:animScale>
                                    <p:animScale>
                                      <p:cBhvr>
                                        <p:cTn id="62" dur="166" decel="50000">
                                          <p:stCondLst>
                                            <p:cond delay="1834"/>
                                          </p:stCondLst>
                                        </p:cTn>
                                        <p:tgtEl>
                                          <p:spTgt spid="11268"/>
                                        </p:tgtEl>
                                      </p:cBhvr>
                                      <p:to x="100000" y="100000"/>
                                    </p:animScale>
                                  </p:childTnLst>
                                </p:cTn>
                              </p:par>
                            </p:childTnLst>
                          </p:cTn>
                        </p:par>
                        <p:par>
                          <p:cTn id="63" fill="hold">
                            <p:stCondLst>
                              <p:cond delay="14500"/>
                            </p:stCondLst>
                            <p:childTnLst>
                              <p:par>
                                <p:cTn id="64" presetID="2" presetClass="entr" presetSubtype="4" fill="hold" grpId="0" nodeType="after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 calcmode="lin" valueType="num">
                                      <p:cBhvr additive="base">
                                        <p:cTn id="66" dur="2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6500"/>
                            </p:stCondLst>
                            <p:childTnLst>
                              <p:par>
                                <p:cTn id="69" presetID="2" presetClass="entr" presetSubtype="4" fill="hold" grpId="0" nodeType="after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anim calcmode="lin" valueType="num">
                                      <p:cBhvr additive="base">
                                        <p:cTn id="71" dur="2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73" fill="hold">
                            <p:stCondLst>
                              <p:cond delay="18500"/>
                            </p:stCondLst>
                            <p:childTnLst>
                              <p:par>
                                <p:cTn id="74" presetID="9" presetClass="entr" presetSubtype="0" fill="hold" nodeType="afterEffect">
                                  <p:stCondLst>
                                    <p:cond delay="0"/>
                                  </p:stCondLst>
                                  <p:childTnLst>
                                    <p:set>
                                      <p:cBhvr>
                                        <p:cTn id="75" dur="1" fill="hold">
                                          <p:stCondLst>
                                            <p:cond delay="0"/>
                                          </p:stCondLst>
                                        </p:cTn>
                                        <p:tgtEl>
                                          <p:spTgt spid="11269"/>
                                        </p:tgtEl>
                                        <p:attrNameLst>
                                          <p:attrName>style.visibility</p:attrName>
                                        </p:attrNameLst>
                                      </p:cBhvr>
                                      <p:to>
                                        <p:strVal val="visible"/>
                                      </p:to>
                                    </p:set>
                                    <p:animEffect transition="in" filter="dissolve">
                                      <p:cBhvr>
                                        <p:cTn id="76"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P spid="1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2635</TotalTime>
  <Words>1138</Words>
  <Application>Microsoft Office PowerPoint</Application>
  <PresentationFormat>On-screen Show (4:3)</PresentationFormat>
  <Paragraphs>128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Slide 1</vt:lpstr>
      <vt:lpstr>مواجهة إغراء مجتمع الاستهلاك</vt:lpstr>
      <vt:lpstr>مواجهة إغراء مجتمع الاستهلاك</vt:lpstr>
      <vt:lpstr>مواجهة إغراء مجتمع الاستهلاك</vt:lpstr>
      <vt:lpstr>التنبّه الى الخداع الأساس الذي يقوم عليه مجتمع الاستهلاك</vt:lpstr>
      <vt:lpstr>اولاً: اختزال ”الشوق“ في ”الحاجة“</vt:lpstr>
      <vt:lpstr>Slide 7</vt:lpstr>
      <vt:lpstr>     ثانياً: الهاء المرء عن توقه المحوريّ الى المشاركة</vt:lpstr>
      <vt:lpstr>Slide 9</vt:lpstr>
      <vt:lpstr>Slide 10</vt:lpstr>
      <vt:lpstr>ثالثاً: تحوير السعي الانساني الى المطلق</vt:lpstr>
      <vt:lpstr>رابعاً: مجتمع محكوم بالعبثية والفراغ</vt:lpstr>
      <vt:lpstr> خامساً: أضواء على مأساة مجتمع الاستهلاك</vt:lpstr>
      <vt:lpstr>Slide 14</vt:lpstr>
      <vt:lpstr> سادساً: تمرّد في الغرب على مجتمع الاستهلاك</vt:lpstr>
      <vt:lpstr>شكراً لاستماعكم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فتنة الاستهلاك ام فرح المشاركة؟</dc:title>
  <dc:creator>michel.katra</dc:creator>
  <cp:lastModifiedBy>User</cp:lastModifiedBy>
  <cp:revision>116</cp:revision>
  <dcterms:created xsi:type="dcterms:W3CDTF">2011-11-14T14:37:41Z</dcterms:created>
  <dcterms:modified xsi:type="dcterms:W3CDTF">2016-01-18T10:44:05Z</dcterms:modified>
</cp:coreProperties>
</file>