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923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3" d="100"/>
          <a:sy n="53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1C47F8-FD1C-4D07-9F8E-1C58D672A5F0}" type="doc">
      <dgm:prSet loTypeId="urn:microsoft.com/office/officeart/2005/8/layout/cycle8" loCatId="cycle" qsTypeId="urn:microsoft.com/office/officeart/2005/8/quickstyle/simple5" qsCatId="simple" csTypeId="urn:microsoft.com/office/officeart/2005/8/colors/accent2_2" csCatId="accent2" phldr="1"/>
      <dgm:spPr/>
    </dgm:pt>
    <dgm:pt modelId="{E0ACD312-BFDE-41A6-87DD-5BE14F191ACC}">
      <dgm:prSet phldrT="[Text]" custT="1"/>
      <dgm:spPr/>
      <dgm:t>
        <a:bodyPr/>
        <a:lstStyle/>
        <a:p>
          <a:pPr rtl="1">
            <a:lnSpc>
              <a:spcPct val="150000"/>
            </a:lnSpc>
          </a:pPr>
          <a:r>
            <a:rPr lang="ar-SA" sz="2000" b="1" dirty="0" smtClean="0"/>
            <a:t>أ- الاهتمام ب</a:t>
          </a:r>
          <a:r>
            <a:rPr lang="ar-EG" sz="2000" b="1" dirty="0" smtClean="0"/>
            <a:t>إ</a:t>
          </a:r>
          <a:r>
            <a:rPr lang="ar-SA" sz="2000" b="1" dirty="0" smtClean="0"/>
            <a:t>قناع الولد بطروحاتنا التربوي</a:t>
          </a:r>
          <a:r>
            <a:rPr lang="ar-EG" sz="2000" b="1" dirty="0" smtClean="0"/>
            <a:t>ّ</a:t>
          </a:r>
          <a:r>
            <a:rPr lang="ar-SA" sz="2000" b="1" dirty="0" smtClean="0"/>
            <a:t>ة </a:t>
          </a:r>
          <a:endParaRPr lang="en-US" sz="2000" b="1" dirty="0"/>
        </a:p>
      </dgm:t>
    </dgm:pt>
    <dgm:pt modelId="{A9D69630-1AB8-4404-B9D8-334D9685D33B}" type="parTrans" cxnId="{0A5CDA18-5D44-416C-9DCD-9B9BF55ECF67}">
      <dgm:prSet/>
      <dgm:spPr/>
      <dgm:t>
        <a:bodyPr/>
        <a:lstStyle/>
        <a:p>
          <a:pPr rtl="1"/>
          <a:endParaRPr lang="en-US"/>
        </a:p>
      </dgm:t>
    </dgm:pt>
    <dgm:pt modelId="{759C01FC-7E73-4BBA-9178-099F54550204}" type="sibTrans" cxnId="{0A5CDA18-5D44-416C-9DCD-9B9BF55ECF67}">
      <dgm:prSet/>
      <dgm:spPr/>
      <dgm:t>
        <a:bodyPr/>
        <a:lstStyle/>
        <a:p>
          <a:pPr rtl="1"/>
          <a:endParaRPr lang="en-US"/>
        </a:p>
      </dgm:t>
    </dgm:pt>
    <dgm:pt modelId="{2AAFBFB3-ED47-4382-95BC-77FF4B14967C}">
      <dgm:prSet phldrT="[Text]" custT="1"/>
      <dgm:spPr/>
      <dgm:t>
        <a:bodyPr/>
        <a:lstStyle/>
        <a:p>
          <a:pPr rtl="1"/>
          <a:r>
            <a:rPr lang="ar-SA" sz="2000" b="1" dirty="0" smtClean="0"/>
            <a:t>ب – وضع </a:t>
          </a:r>
          <a:r>
            <a:rPr lang="ar-EG" sz="2000" b="1" dirty="0" smtClean="0"/>
            <a:t>أ</a:t>
          </a:r>
          <a:r>
            <a:rPr lang="ar-SA" sz="2000" b="1" dirty="0" smtClean="0"/>
            <a:t>نفسنا في موضع الولد</a:t>
          </a:r>
          <a:endParaRPr lang="en-US" sz="2000" b="1" dirty="0"/>
        </a:p>
      </dgm:t>
    </dgm:pt>
    <dgm:pt modelId="{923FCD74-C305-4560-9852-31AEFE548BDF}" type="parTrans" cxnId="{6D7A12EF-EA1A-43D2-997E-4682C36DD7AB}">
      <dgm:prSet/>
      <dgm:spPr/>
      <dgm:t>
        <a:bodyPr/>
        <a:lstStyle/>
        <a:p>
          <a:pPr rtl="1"/>
          <a:endParaRPr lang="en-US"/>
        </a:p>
      </dgm:t>
    </dgm:pt>
    <dgm:pt modelId="{0F83D5E9-B8FF-447C-9254-A3E3DFE881D8}" type="sibTrans" cxnId="{6D7A12EF-EA1A-43D2-997E-4682C36DD7AB}">
      <dgm:prSet/>
      <dgm:spPr/>
      <dgm:t>
        <a:bodyPr/>
        <a:lstStyle/>
        <a:p>
          <a:pPr rtl="1"/>
          <a:endParaRPr lang="en-US"/>
        </a:p>
      </dgm:t>
    </dgm:pt>
    <dgm:pt modelId="{24B6E289-F4F6-49D1-BFF6-811101FF77CB}">
      <dgm:prSet phldrT="[Text]" custT="1"/>
      <dgm:spPr/>
      <dgm:t>
        <a:bodyPr/>
        <a:lstStyle/>
        <a:p>
          <a:pPr rtl="1">
            <a:lnSpc>
              <a:spcPct val="150000"/>
            </a:lnSpc>
          </a:pPr>
          <a:r>
            <a:rPr lang="ar-SA" sz="2000" b="1" dirty="0" smtClean="0"/>
            <a:t>ج – مراعاة الوتيرة الخاصة بالولد</a:t>
          </a:r>
          <a:endParaRPr lang="en-US" sz="2000" b="1" dirty="0"/>
        </a:p>
      </dgm:t>
    </dgm:pt>
    <dgm:pt modelId="{342E0C05-7C10-4EA6-A500-5A5CF2BF4CA9}" type="parTrans" cxnId="{4E8AAEDD-113C-4A6B-85AA-16DC95766505}">
      <dgm:prSet/>
      <dgm:spPr/>
      <dgm:t>
        <a:bodyPr/>
        <a:lstStyle/>
        <a:p>
          <a:pPr rtl="1"/>
          <a:endParaRPr lang="en-US"/>
        </a:p>
      </dgm:t>
    </dgm:pt>
    <dgm:pt modelId="{9F05677A-5DF6-47AC-9405-C3148D0E6F38}" type="sibTrans" cxnId="{4E8AAEDD-113C-4A6B-85AA-16DC95766505}">
      <dgm:prSet/>
      <dgm:spPr/>
      <dgm:t>
        <a:bodyPr/>
        <a:lstStyle/>
        <a:p>
          <a:pPr rtl="1"/>
          <a:endParaRPr lang="en-US"/>
        </a:p>
      </dgm:t>
    </dgm:pt>
    <dgm:pt modelId="{CAC97252-780E-45A0-B9F1-1C0330F56F63}" type="pres">
      <dgm:prSet presAssocID="{571C47F8-FD1C-4D07-9F8E-1C58D672A5F0}" presName="compositeShape" presStyleCnt="0">
        <dgm:presLayoutVars>
          <dgm:chMax val="7"/>
          <dgm:dir/>
          <dgm:resizeHandles val="exact"/>
        </dgm:presLayoutVars>
      </dgm:prSet>
      <dgm:spPr/>
    </dgm:pt>
    <dgm:pt modelId="{A93974A8-41DC-41FE-ABAB-939AF2BFF67C}" type="pres">
      <dgm:prSet presAssocID="{571C47F8-FD1C-4D07-9F8E-1C58D672A5F0}" presName="wedge1" presStyleLbl="node1" presStyleIdx="0" presStyleCnt="3" custLinFactNeighborX="-1663" custLinFactNeighborY="1281"/>
      <dgm:spPr/>
      <dgm:t>
        <a:bodyPr/>
        <a:lstStyle/>
        <a:p>
          <a:endParaRPr lang="en-US"/>
        </a:p>
      </dgm:t>
    </dgm:pt>
    <dgm:pt modelId="{9D40A4E4-7D56-41F6-9117-30D4C1090046}" type="pres">
      <dgm:prSet presAssocID="{571C47F8-FD1C-4D07-9F8E-1C58D672A5F0}" presName="dummy1a" presStyleCnt="0"/>
      <dgm:spPr/>
    </dgm:pt>
    <dgm:pt modelId="{D9C477FA-2CC2-44E7-A118-E0315181FE80}" type="pres">
      <dgm:prSet presAssocID="{571C47F8-FD1C-4D07-9F8E-1C58D672A5F0}" presName="dummy1b" presStyleCnt="0"/>
      <dgm:spPr/>
    </dgm:pt>
    <dgm:pt modelId="{26CC0053-E0D5-4B07-BBEE-77DB1E5860C5}" type="pres">
      <dgm:prSet presAssocID="{571C47F8-FD1C-4D07-9F8E-1C58D672A5F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24321-7073-42FF-8760-22A0CD47B2C1}" type="pres">
      <dgm:prSet presAssocID="{571C47F8-FD1C-4D07-9F8E-1C58D672A5F0}" presName="wedge2" presStyleLbl="node1" presStyleIdx="1" presStyleCnt="3" custLinFactNeighborX="397" custLinFactNeighborY="-2291"/>
      <dgm:spPr/>
      <dgm:t>
        <a:bodyPr/>
        <a:lstStyle/>
        <a:p>
          <a:endParaRPr lang="en-US"/>
        </a:p>
      </dgm:t>
    </dgm:pt>
    <dgm:pt modelId="{A64FDEB5-E4A2-48B9-82CD-F794194A179C}" type="pres">
      <dgm:prSet presAssocID="{571C47F8-FD1C-4D07-9F8E-1C58D672A5F0}" presName="dummy2a" presStyleCnt="0"/>
      <dgm:spPr/>
    </dgm:pt>
    <dgm:pt modelId="{C4988813-4177-4ACA-9BD6-F6A11B3C0B00}" type="pres">
      <dgm:prSet presAssocID="{571C47F8-FD1C-4D07-9F8E-1C58D672A5F0}" presName="dummy2b" presStyleCnt="0"/>
      <dgm:spPr/>
    </dgm:pt>
    <dgm:pt modelId="{52A5ED45-ACAD-4C96-9E53-C46726CD9731}" type="pres">
      <dgm:prSet presAssocID="{571C47F8-FD1C-4D07-9F8E-1C58D672A5F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39FA5-9C71-498E-8425-4B7E2814B66C}" type="pres">
      <dgm:prSet presAssocID="{571C47F8-FD1C-4D07-9F8E-1C58D672A5F0}" presName="wedge3" presStyleLbl="node1" presStyleIdx="2" presStyleCnt="3" custLinFactNeighborX="2456" custLinFactNeighborY="1281"/>
      <dgm:spPr/>
      <dgm:t>
        <a:bodyPr/>
        <a:lstStyle/>
        <a:p>
          <a:endParaRPr lang="en-US"/>
        </a:p>
      </dgm:t>
    </dgm:pt>
    <dgm:pt modelId="{9DB8A6B5-178E-4810-9A91-3001546AD87A}" type="pres">
      <dgm:prSet presAssocID="{571C47F8-FD1C-4D07-9F8E-1C58D672A5F0}" presName="dummy3a" presStyleCnt="0"/>
      <dgm:spPr/>
    </dgm:pt>
    <dgm:pt modelId="{DC51C640-9A67-4DBF-9ECA-61E7818F7FD0}" type="pres">
      <dgm:prSet presAssocID="{571C47F8-FD1C-4D07-9F8E-1C58D672A5F0}" presName="dummy3b" presStyleCnt="0"/>
      <dgm:spPr/>
    </dgm:pt>
    <dgm:pt modelId="{BA0F0B22-7DAB-47CE-B9C3-49E503755069}" type="pres">
      <dgm:prSet presAssocID="{571C47F8-FD1C-4D07-9F8E-1C58D672A5F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18B19-D9B2-4164-AEE2-464A9AA12DD4}" type="pres">
      <dgm:prSet presAssocID="{759C01FC-7E73-4BBA-9178-099F54550204}" presName="arrowWedge1" presStyleLbl="fgSibTrans2D1" presStyleIdx="0" presStyleCnt="3"/>
      <dgm:spPr/>
    </dgm:pt>
    <dgm:pt modelId="{9125D3F7-A660-479E-8856-689579158618}" type="pres">
      <dgm:prSet presAssocID="{0F83D5E9-B8FF-447C-9254-A3E3DFE881D8}" presName="arrowWedge2" presStyleLbl="fgSibTrans2D1" presStyleIdx="1" presStyleCnt="3"/>
      <dgm:spPr/>
    </dgm:pt>
    <dgm:pt modelId="{35A55B9C-591E-4171-B166-E05FA0987151}" type="pres">
      <dgm:prSet presAssocID="{9F05677A-5DF6-47AC-9405-C3148D0E6F38}" presName="arrowWedge3" presStyleLbl="fgSibTrans2D1" presStyleIdx="2" presStyleCnt="3" custScaleX="103364"/>
      <dgm:spPr/>
    </dgm:pt>
  </dgm:ptLst>
  <dgm:cxnLst>
    <dgm:cxn modelId="{FAF85DC9-E825-4543-B55B-72F044A443D1}" type="presOf" srcId="{E0ACD312-BFDE-41A6-87DD-5BE14F191ACC}" destId="{A93974A8-41DC-41FE-ABAB-939AF2BFF67C}" srcOrd="0" destOrd="0" presId="urn:microsoft.com/office/officeart/2005/8/layout/cycle8"/>
    <dgm:cxn modelId="{0A5CDA18-5D44-416C-9DCD-9B9BF55ECF67}" srcId="{571C47F8-FD1C-4D07-9F8E-1C58D672A5F0}" destId="{E0ACD312-BFDE-41A6-87DD-5BE14F191ACC}" srcOrd="0" destOrd="0" parTransId="{A9D69630-1AB8-4404-B9D8-334D9685D33B}" sibTransId="{759C01FC-7E73-4BBA-9178-099F54550204}"/>
    <dgm:cxn modelId="{80B71781-07A0-472D-B2C1-CC9A20C759FF}" type="presOf" srcId="{24B6E289-F4F6-49D1-BFF6-811101FF77CB}" destId="{BA0F0B22-7DAB-47CE-B9C3-49E503755069}" srcOrd="1" destOrd="0" presId="urn:microsoft.com/office/officeart/2005/8/layout/cycle8"/>
    <dgm:cxn modelId="{720D4158-58FD-4192-BBC0-5B2AA344CDC6}" type="presOf" srcId="{2AAFBFB3-ED47-4382-95BC-77FF4B14967C}" destId="{52A5ED45-ACAD-4C96-9E53-C46726CD9731}" srcOrd="1" destOrd="0" presId="urn:microsoft.com/office/officeart/2005/8/layout/cycle8"/>
    <dgm:cxn modelId="{6D7A12EF-EA1A-43D2-997E-4682C36DD7AB}" srcId="{571C47F8-FD1C-4D07-9F8E-1C58D672A5F0}" destId="{2AAFBFB3-ED47-4382-95BC-77FF4B14967C}" srcOrd="1" destOrd="0" parTransId="{923FCD74-C305-4560-9852-31AEFE548BDF}" sibTransId="{0F83D5E9-B8FF-447C-9254-A3E3DFE881D8}"/>
    <dgm:cxn modelId="{2D2FDC17-54BC-43A8-A5DF-B5F74B2E48C3}" type="presOf" srcId="{E0ACD312-BFDE-41A6-87DD-5BE14F191ACC}" destId="{26CC0053-E0D5-4B07-BBEE-77DB1E5860C5}" srcOrd="1" destOrd="0" presId="urn:microsoft.com/office/officeart/2005/8/layout/cycle8"/>
    <dgm:cxn modelId="{DD79D7C4-A230-46E5-8860-737122C6377E}" type="presOf" srcId="{571C47F8-FD1C-4D07-9F8E-1C58D672A5F0}" destId="{CAC97252-780E-45A0-B9F1-1C0330F56F63}" srcOrd="0" destOrd="0" presId="urn:microsoft.com/office/officeart/2005/8/layout/cycle8"/>
    <dgm:cxn modelId="{4E8AAEDD-113C-4A6B-85AA-16DC95766505}" srcId="{571C47F8-FD1C-4D07-9F8E-1C58D672A5F0}" destId="{24B6E289-F4F6-49D1-BFF6-811101FF77CB}" srcOrd="2" destOrd="0" parTransId="{342E0C05-7C10-4EA6-A500-5A5CF2BF4CA9}" sibTransId="{9F05677A-5DF6-47AC-9405-C3148D0E6F38}"/>
    <dgm:cxn modelId="{5958BA5B-F9D2-4DFD-B84E-E6D971F799CD}" type="presOf" srcId="{2AAFBFB3-ED47-4382-95BC-77FF4B14967C}" destId="{8AA24321-7073-42FF-8760-22A0CD47B2C1}" srcOrd="0" destOrd="0" presId="urn:microsoft.com/office/officeart/2005/8/layout/cycle8"/>
    <dgm:cxn modelId="{1E562447-BA93-485C-9FA7-9954A6383883}" type="presOf" srcId="{24B6E289-F4F6-49D1-BFF6-811101FF77CB}" destId="{5DD39FA5-9C71-498E-8425-4B7E2814B66C}" srcOrd="0" destOrd="0" presId="urn:microsoft.com/office/officeart/2005/8/layout/cycle8"/>
    <dgm:cxn modelId="{1A61C72D-71D4-4B48-BAAF-DD6B8599DD32}" type="presParOf" srcId="{CAC97252-780E-45A0-B9F1-1C0330F56F63}" destId="{A93974A8-41DC-41FE-ABAB-939AF2BFF67C}" srcOrd="0" destOrd="0" presId="urn:microsoft.com/office/officeart/2005/8/layout/cycle8"/>
    <dgm:cxn modelId="{E84683F9-0D82-4B3E-96E1-18B08C348702}" type="presParOf" srcId="{CAC97252-780E-45A0-B9F1-1C0330F56F63}" destId="{9D40A4E4-7D56-41F6-9117-30D4C1090046}" srcOrd="1" destOrd="0" presId="urn:microsoft.com/office/officeart/2005/8/layout/cycle8"/>
    <dgm:cxn modelId="{F32BD512-8360-4C74-98AD-D616ACD332C7}" type="presParOf" srcId="{CAC97252-780E-45A0-B9F1-1C0330F56F63}" destId="{D9C477FA-2CC2-44E7-A118-E0315181FE80}" srcOrd="2" destOrd="0" presId="urn:microsoft.com/office/officeart/2005/8/layout/cycle8"/>
    <dgm:cxn modelId="{5B729DE7-CF4E-4D75-9562-376142877C3D}" type="presParOf" srcId="{CAC97252-780E-45A0-B9F1-1C0330F56F63}" destId="{26CC0053-E0D5-4B07-BBEE-77DB1E5860C5}" srcOrd="3" destOrd="0" presId="urn:microsoft.com/office/officeart/2005/8/layout/cycle8"/>
    <dgm:cxn modelId="{76446EC4-8030-428A-B6BA-96B1695C4890}" type="presParOf" srcId="{CAC97252-780E-45A0-B9F1-1C0330F56F63}" destId="{8AA24321-7073-42FF-8760-22A0CD47B2C1}" srcOrd="4" destOrd="0" presId="urn:microsoft.com/office/officeart/2005/8/layout/cycle8"/>
    <dgm:cxn modelId="{08FC3D5E-EFE6-4A6B-B0CC-E0C1538285CA}" type="presParOf" srcId="{CAC97252-780E-45A0-B9F1-1C0330F56F63}" destId="{A64FDEB5-E4A2-48B9-82CD-F794194A179C}" srcOrd="5" destOrd="0" presId="urn:microsoft.com/office/officeart/2005/8/layout/cycle8"/>
    <dgm:cxn modelId="{179F9C9F-2117-4744-A7FA-7FBE243F7A4A}" type="presParOf" srcId="{CAC97252-780E-45A0-B9F1-1C0330F56F63}" destId="{C4988813-4177-4ACA-9BD6-F6A11B3C0B00}" srcOrd="6" destOrd="0" presId="urn:microsoft.com/office/officeart/2005/8/layout/cycle8"/>
    <dgm:cxn modelId="{0C4D7A2C-1EE3-4777-A0FB-569C7323E42D}" type="presParOf" srcId="{CAC97252-780E-45A0-B9F1-1C0330F56F63}" destId="{52A5ED45-ACAD-4C96-9E53-C46726CD9731}" srcOrd="7" destOrd="0" presId="urn:microsoft.com/office/officeart/2005/8/layout/cycle8"/>
    <dgm:cxn modelId="{B2394A84-31EA-4F06-B552-26EDF7D559D8}" type="presParOf" srcId="{CAC97252-780E-45A0-B9F1-1C0330F56F63}" destId="{5DD39FA5-9C71-498E-8425-4B7E2814B66C}" srcOrd="8" destOrd="0" presId="urn:microsoft.com/office/officeart/2005/8/layout/cycle8"/>
    <dgm:cxn modelId="{A599D143-5E16-460E-ACF7-75943EAFCA98}" type="presParOf" srcId="{CAC97252-780E-45A0-B9F1-1C0330F56F63}" destId="{9DB8A6B5-178E-4810-9A91-3001546AD87A}" srcOrd="9" destOrd="0" presId="urn:microsoft.com/office/officeart/2005/8/layout/cycle8"/>
    <dgm:cxn modelId="{00BC6F91-421B-441E-B003-7CFA2C429B96}" type="presParOf" srcId="{CAC97252-780E-45A0-B9F1-1C0330F56F63}" destId="{DC51C640-9A67-4DBF-9ECA-61E7818F7FD0}" srcOrd="10" destOrd="0" presId="urn:microsoft.com/office/officeart/2005/8/layout/cycle8"/>
    <dgm:cxn modelId="{3751C93F-60B6-4A42-ABF9-57B71D3AD0D5}" type="presParOf" srcId="{CAC97252-780E-45A0-B9F1-1C0330F56F63}" destId="{BA0F0B22-7DAB-47CE-B9C3-49E503755069}" srcOrd="11" destOrd="0" presId="urn:microsoft.com/office/officeart/2005/8/layout/cycle8"/>
    <dgm:cxn modelId="{1569D590-39FB-4466-8D68-C7E74EF9F380}" type="presParOf" srcId="{CAC97252-780E-45A0-B9F1-1C0330F56F63}" destId="{4FD18B19-D9B2-4164-AEE2-464A9AA12DD4}" srcOrd="12" destOrd="0" presId="urn:microsoft.com/office/officeart/2005/8/layout/cycle8"/>
    <dgm:cxn modelId="{3E36D89C-3DE4-4D27-AA32-F432F3900C8E}" type="presParOf" srcId="{CAC97252-780E-45A0-B9F1-1C0330F56F63}" destId="{9125D3F7-A660-479E-8856-689579158618}" srcOrd="13" destOrd="0" presId="urn:microsoft.com/office/officeart/2005/8/layout/cycle8"/>
    <dgm:cxn modelId="{9CF119B0-BE90-4EC1-8268-371B33B1763F}" type="presParOf" srcId="{CAC97252-780E-45A0-B9F1-1C0330F56F63}" destId="{35A55B9C-591E-4171-B166-E05FA098715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3974A8-41DC-41FE-ABAB-939AF2BFF67C}">
      <dsp:nvSpPr>
        <dsp:cNvPr id="0" name=""/>
        <dsp:cNvSpPr/>
      </dsp:nvSpPr>
      <dsp:spPr>
        <a:xfrm>
          <a:off x="1244587" y="369468"/>
          <a:ext cx="4096512" cy="4096512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أ- الاهتمام ب</a:t>
          </a:r>
          <a:r>
            <a:rPr lang="ar-EG" sz="2000" b="1" kern="1200" dirty="0" smtClean="0"/>
            <a:t>إ</a:t>
          </a:r>
          <a:r>
            <a:rPr lang="ar-SA" sz="2000" b="1" kern="1200" dirty="0" smtClean="0"/>
            <a:t>قناع الولد بطروحاتنا التربوي</a:t>
          </a:r>
          <a:r>
            <a:rPr lang="ar-EG" sz="2000" b="1" kern="1200" dirty="0" smtClean="0"/>
            <a:t>ّ</a:t>
          </a:r>
          <a:r>
            <a:rPr lang="ar-SA" sz="2000" b="1" kern="1200" dirty="0" smtClean="0"/>
            <a:t>ة </a:t>
          </a:r>
          <a:endParaRPr lang="en-US" sz="2000" b="1" kern="1200" dirty="0"/>
        </a:p>
      </dsp:txBody>
      <dsp:txXfrm>
        <a:off x="3403547" y="1237538"/>
        <a:ext cx="1463040" cy="1219200"/>
      </dsp:txXfrm>
    </dsp:sp>
    <dsp:sp modelId="{8AA24321-7073-42FF-8760-22A0CD47B2C1}">
      <dsp:nvSpPr>
        <dsp:cNvPr id="0" name=""/>
        <dsp:cNvSpPr/>
      </dsp:nvSpPr>
      <dsp:spPr>
        <a:xfrm>
          <a:off x="1244607" y="369444"/>
          <a:ext cx="4096512" cy="4096512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ب – وضع </a:t>
          </a:r>
          <a:r>
            <a:rPr lang="ar-EG" sz="2000" b="1" kern="1200" dirty="0" smtClean="0"/>
            <a:t>أ</a:t>
          </a:r>
          <a:r>
            <a:rPr lang="ar-SA" sz="2000" b="1" kern="1200" dirty="0" smtClean="0"/>
            <a:t>نفسنا في موضع الولد</a:t>
          </a:r>
          <a:endParaRPr lang="en-US" sz="2000" b="1" kern="1200" dirty="0"/>
        </a:p>
      </dsp:txBody>
      <dsp:txXfrm>
        <a:off x="2219967" y="3027300"/>
        <a:ext cx="2194560" cy="1072896"/>
      </dsp:txXfrm>
    </dsp:sp>
    <dsp:sp modelId="{5DD39FA5-9C71-498E-8425-4B7E2814B66C}">
      <dsp:nvSpPr>
        <dsp:cNvPr id="0" name=""/>
        <dsp:cNvSpPr/>
      </dsp:nvSpPr>
      <dsp:spPr>
        <a:xfrm>
          <a:off x="1244585" y="369468"/>
          <a:ext cx="4096512" cy="4096512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ج – مراعاة الوتيرة الخاصة بالولد</a:t>
          </a:r>
          <a:endParaRPr lang="en-US" sz="2000" b="1" kern="1200" dirty="0"/>
        </a:p>
      </dsp:txBody>
      <dsp:txXfrm>
        <a:off x="1719098" y="1237538"/>
        <a:ext cx="1463040" cy="1219200"/>
      </dsp:txXfrm>
    </dsp:sp>
    <dsp:sp modelId="{4FD18B19-D9B2-4164-AEE2-464A9AA12DD4}">
      <dsp:nvSpPr>
        <dsp:cNvPr id="0" name=""/>
        <dsp:cNvSpPr/>
      </dsp:nvSpPr>
      <dsp:spPr>
        <a:xfrm>
          <a:off x="991332" y="115874"/>
          <a:ext cx="4603699" cy="460369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25D3F7-A660-479E-8856-689579158618}">
      <dsp:nvSpPr>
        <dsp:cNvPr id="0" name=""/>
        <dsp:cNvSpPr/>
      </dsp:nvSpPr>
      <dsp:spPr>
        <a:xfrm>
          <a:off x="991013" y="115592"/>
          <a:ext cx="4603699" cy="460369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A55B9C-591E-4171-B166-E05FA0987151}">
      <dsp:nvSpPr>
        <dsp:cNvPr id="0" name=""/>
        <dsp:cNvSpPr/>
      </dsp:nvSpPr>
      <dsp:spPr>
        <a:xfrm>
          <a:off x="913219" y="115874"/>
          <a:ext cx="4758567" cy="460369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58811-1B3A-49BB-BF2F-3629E671571F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791D-06A0-4D93-9838-7D876A40C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3791D-06A0-4D93-9838-7D876A40CE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C99D-CC38-4AB4-B00B-C525CBB354ED}" type="datetimeFigureOut">
              <a:rPr lang="en-US" smtClean="0"/>
              <a:pPr/>
              <a:t>18/01/2016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C69D2-30F6-4DA3-B510-BDFB18DEE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ia\Desktop\DSCF37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2971800" cy="4680584"/>
          </a:xfrm>
          <a:prstGeom prst="rect">
            <a:avLst/>
          </a:prstGeom>
          <a:noFill/>
        </p:spPr>
      </p:pic>
      <p:pic>
        <p:nvPicPr>
          <p:cNvPr id="1027" name="Picture 3" descr="C:\Users\Sonia\Desktop\AlNourC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68188" cy="1295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152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/>
              <a:t>"سلسلة نحن وأولادنا"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16002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1</a:t>
            </a:r>
            <a:r>
              <a:rPr lang="ar-SA" sz="2000" b="1" dirty="0" smtClean="0"/>
              <a:t>- مواقفنا من أولادنا: امتلاك أو إطلاق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685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/>
              <a:t>للدكتور كوستي بندلي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2286000"/>
            <a:ext cx="2971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b="1" dirty="0" smtClean="0"/>
              <a:t>2</a:t>
            </a:r>
            <a:r>
              <a:rPr lang="ar-SA" sz="2000" b="1" dirty="0" smtClean="0"/>
              <a:t>- عناد الولد وسلطة الوالدين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10509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b="1" dirty="0" smtClean="0"/>
              <a:t>3</a:t>
            </a:r>
            <a:r>
              <a:rPr lang="ar-SA" sz="2000" b="1" dirty="0" smtClean="0"/>
              <a:t>- عصبية الولد... وتوتر</a:t>
            </a:r>
            <a:r>
              <a:rPr lang="ar-EG" sz="2000" b="1" dirty="0" smtClean="0"/>
              <a:t> </a:t>
            </a:r>
            <a:r>
              <a:rPr lang="ar-SA" sz="2000" b="1" dirty="0" smtClean="0"/>
              <a:t>الوالدين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379089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4</a:t>
            </a:r>
            <a:r>
              <a:rPr lang="ar-SA" sz="2000" b="1" dirty="0" smtClean="0"/>
              <a:t>- الولد الخجول وتربية الثقة بالنفس 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455289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5- الغيرة الأخوية وتفهم الوالدين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523869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b="1" dirty="0" smtClean="0"/>
              <a:t>6</a:t>
            </a:r>
            <a:r>
              <a:rPr lang="ar-SA" sz="2000" b="1" dirty="0" smtClean="0"/>
              <a:t>- كيف نواجه أسئلة أولادنا عن الجنس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19800" y="5924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7</a:t>
            </a:r>
            <a:r>
              <a:rPr lang="ar-SA" sz="2000" b="1" dirty="0" smtClean="0"/>
              <a:t>- الطفل بين أبويه والله</a:t>
            </a:r>
            <a:endParaRPr lang="en-US" sz="20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Notched Right Arrow 23"/>
          <p:cNvSpPr/>
          <p:nvPr/>
        </p:nvSpPr>
        <p:spPr>
          <a:xfrm rot="19949900">
            <a:off x="3962612" y="2815645"/>
            <a:ext cx="1260667" cy="309426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0600" y="1676400"/>
            <a:ext cx="2971800" cy="464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47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/>
              <a:t>8- </a:t>
            </a:r>
            <a:r>
              <a:rPr lang="ar-EG" sz="2400" b="1" dirty="0" smtClean="0"/>
              <a:t>أ</a:t>
            </a:r>
            <a:r>
              <a:rPr lang="ar-SA" sz="2400" b="1" dirty="0" smtClean="0"/>
              <a:t>ن نمارس سلطتنا الوالدي</a:t>
            </a:r>
            <a:r>
              <a:rPr lang="ar-EG" sz="2400" b="1" dirty="0" smtClean="0"/>
              <a:t>ّ</a:t>
            </a:r>
            <a:r>
              <a:rPr lang="ar-SA" sz="2400" b="1" dirty="0" smtClean="0"/>
              <a:t>ة في منظار حواري</a:t>
            </a:r>
            <a:r>
              <a:rPr lang="ar-EG" sz="2400" b="1" dirty="0" smtClean="0"/>
              <a:t>ّ</a:t>
            </a:r>
            <a:r>
              <a:rPr lang="ar-SA" sz="2400" b="1" dirty="0" smtClean="0"/>
              <a:t>: </a:t>
            </a:r>
            <a:endParaRPr lang="en-US" sz="2400" b="1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371600" y="1828800"/>
          <a:ext cx="6553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1000" y="358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/>
              <a:t>ثالثا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44269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600" b="1" dirty="0" smtClean="0"/>
              <a:t>بعض شروط الممارسة السليمة للسلطة الوالدي</a:t>
            </a:r>
            <a:r>
              <a:rPr lang="ar-EG" sz="3600" b="1" dirty="0" smtClean="0"/>
              <a:t>ّ</a:t>
            </a:r>
            <a:r>
              <a:rPr lang="ar-SA" sz="3600" b="1" dirty="0" smtClean="0"/>
              <a:t>ة </a:t>
            </a:r>
            <a:endParaRPr lang="en-US" sz="36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t Arrow 9"/>
          <p:cNvSpPr/>
          <p:nvPr/>
        </p:nvSpPr>
        <p:spPr>
          <a:xfrm>
            <a:off x="7239000" y="5334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0" y="4643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-SA" sz="2400" b="1" dirty="0" smtClean="0"/>
              <a:t>ه – معاملة الولد باحترام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22098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1600" b="1" dirty="0" smtClean="0"/>
              <a:t>1- </a:t>
            </a:r>
            <a:r>
              <a:rPr lang="ar-EG" sz="1600" b="1" dirty="0" smtClean="0"/>
              <a:t>أ</a:t>
            </a:r>
            <a:r>
              <a:rPr lang="ar-SA" sz="1600" b="1" dirty="0" smtClean="0"/>
              <a:t>ن لا نتذر</a:t>
            </a:r>
            <a:r>
              <a:rPr lang="ar-EG" sz="1600" b="1" dirty="0" smtClean="0"/>
              <a:t>ّ</a:t>
            </a:r>
            <a:r>
              <a:rPr lang="ar-SA" sz="1600" b="1" dirty="0" smtClean="0"/>
              <a:t>ع بالسلطة لاتخاذ الولد مطي</a:t>
            </a:r>
            <a:r>
              <a:rPr lang="ar-EG" sz="1600" b="1" dirty="0" smtClean="0"/>
              <a:t>ّ</a:t>
            </a:r>
            <a:r>
              <a:rPr lang="ar-SA" sz="1600" b="1" dirty="0" smtClean="0"/>
              <a:t>ة لم</a:t>
            </a:r>
            <a:r>
              <a:rPr lang="ar-EG" sz="1600" b="1" dirty="0" smtClean="0"/>
              <a:t>آ</a:t>
            </a:r>
            <a:r>
              <a:rPr lang="ar-SA" sz="1600" b="1" dirty="0" smtClean="0"/>
              <a:t>ربنا الذاتي</a:t>
            </a:r>
            <a:r>
              <a:rPr lang="ar-EG" sz="1600" b="1" dirty="0" smtClean="0"/>
              <a:t>ّ</a:t>
            </a:r>
            <a:r>
              <a:rPr lang="ar-SA" sz="1600" b="1" dirty="0" smtClean="0"/>
              <a:t>ة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1460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1600" b="1" dirty="0" smtClean="0"/>
              <a:t>2- </a:t>
            </a:r>
            <a:r>
              <a:rPr lang="ar-EG" sz="1600" b="1" dirty="0" smtClean="0"/>
              <a:t>أ</a:t>
            </a:r>
            <a:r>
              <a:rPr lang="ar-SA" sz="1600" b="1" dirty="0" smtClean="0"/>
              <a:t>ن نجتهد في </a:t>
            </a:r>
            <a:r>
              <a:rPr lang="ar-EG" sz="1600" b="1" dirty="0" smtClean="0"/>
              <a:t>إ</a:t>
            </a:r>
            <a:r>
              <a:rPr lang="ar-SA" sz="1600" b="1" dirty="0" smtClean="0"/>
              <a:t>جراء تعديل لصالح الولد</a:t>
            </a:r>
            <a:r>
              <a:rPr lang="ar-EG" sz="1600" b="1" dirty="0" smtClean="0"/>
              <a:t>،</a:t>
            </a:r>
            <a:r>
              <a:rPr lang="ar-SA" sz="1600" b="1" dirty="0" smtClean="0"/>
              <a:t> في ميزان القوى بيننا وبينه : </a:t>
            </a:r>
            <a:endParaRPr lang="en-US" sz="1600" b="1" dirty="0"/>
          </a:p>
        </p:txBody>
      </p:sp>
      <p:sp>
        <p:nvSpPr>
          <p:cNvPr id="13" name="Oval 12"/>
          <p:cNvSpPr/>
          <p:nvPr/>
        </p:nvSpPr>
        <p:spPr>
          <a:xfrm>
            <a:off x="76200" y="2971800"/>
            <a:ext cx="2057400" cy="1905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1600" b="1" dirty="0" smtClean="0">
                <a:solidFill>
                  <a:schemeClr val="tx1"/>
                </a:solidFill>
              </a:rPr>
              <a:t>لا نسمح لانفسنا بالتفر</a:t>
            </a:r>
            <a:r>
              <a:rPr lang="ar-EG" sz="1600" b="1" dirty="0" smtClean="0">
                <a:solidFill>
                  <a:schemeClr val="tx1"/>
                </a:solidFill>
              </a:rPr>
              <a:t>ّ</a:t>
            </a:r>
            <a:r>
              <a:rPr lang="ar-SA" sz="1600" b="1" dirty="0" smtClean="0">
                <a:solidFill>
                  <a:schemeClr val="tx1"/>
                </a:solidFill>
              </a:rPr>
              <a:t>د باتخاذ القرارات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33600" y="2971800"/>
            <a:ext cx="2057400" cy="1905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ar-SA" sz="1600" b="1" dirty="0" smtClean="0">
                <a:solidFill>
                  <a:schemeClr val="tx1"/>
                </a:solidFill>
              </a:rPr>
              <a:t>نستشير الولد لا في شؤونه الخاصة وحسب بل في شؤون العائلة أيضا</a:t>
            </a:r>
            <a:r>
              <a:rPr lang="ar-EG" sz="1600" b="1" dirty="0" smtClean="0">
                <a:solidFill>
                  <a:schemeClr val="tx1"/>
                </a:solidFill>
              </a:rPr>
              <a:t>ً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91000" y="2971800"/>
            <a:ext cx="2057400" cy="1905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ar-SA" sz="1600" b="1" dirty="0" smtClean="0">
                <a:solidFill>
                  <a:schemeClr val="tx1"/>
                </a:solidFill>
              </a:rPr>
              <a:t>لا نتور</a:t>
            </a:r>
            <a:r>
              <a:rPr lang="ar-EG" sz="1600" b="1" dirty="0" smtClean="0">
                <a:solidFill>
                  <a:schemeClr val="tx1"/>
                </a:solidFill>
              </a:rPr>
              <a:t>ّ</a:t>
            </a:r>
            <a:r>
              <a:rPr lang="ar-SA" sz="1600" b="1" dirty="0" smtClean="0">
                <a:solidFill>
                  <a:schemeClr val="tx1"/>
                </a:solidFill>
              </a:rPr>
              <a:t>ع من الاعتذار </a:t>
            </a:r>
            <a:r>
              <a:rPr lang="ar-EG" sz="1600" b="1" dirty="0" smtClean="0">
                <a:solidFill>
                  <a:schemeClr val="tx1"/>
                </a:solidFill>
              </a:rPr>
              <a:t>إ</a:t>
            </a:r>
            <a:r>
              <a:rPr lang="ar-SA" sz="1600" b="1" dirty="0" smtClean="0">
                <a:solidFill>
                  <a:schemeClr val="tx1"/>
                </a:solidFill>
              </a:rPr>
              <a:t>ليه عند الاقتضاء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6200" y="4876800"/>
            <a:ext cx="2057400" cy="1905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ar-SA" sz="1600" b="1" dirty="0" smtClean="0">
                <a:solidFill>
                  <a:schemeClr val="tx1"/>
                </a:solidFill>
              </a:rPr>
              <a:t>منح مجال للولد في المنزل يتصر</a:t>
            </a:r>
            <a:r>
              <a:rPr lang="ar-EG" sz="1600" b="1" smtClean="0">
                <a:solidFill>
                  <a:schemeClr val="tx1"/>
                </a:solidFill>
              </a:rPr>
              <a:t>ّ</a:t>
            </a:r>
            <a:r>
              <a:rPr lang="ar-SA" sz="1600" b="1" smtClean="0">
                <a:solidFill>
                  <a:schemeClr val="tx1"/>
                </a:solidFill>
              </a:rPr>
              <a:t>ف </a:t>
            </a:r>
            <a:r>
              <a:rPr lang="ar-SA" sz="1600" b="1" dirty="0" smtClean="0">
                <a:solidFill>
                  <a:schemeClr val="tx1"/>
                </a:solidFill>
              </a:rPr>
              <a:t>به حسبما يشاء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33600" y="4876800"/>
            <a:ext cx="2057400" cy="1905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1600" b="1" dirty="0" smtClean="0">
                <a:solidFill>
                  <a:schemeClr val="tx1"/>
                </a:solidFill>
              </a:rPr>
              <a:t>لا نستفيد من سلطتنا ودالتنا على الولد كي نرهقه بمطالب تمليها حاجتنا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91000" y="4876800"/>
            <a:ext cx="2057400" cy="1905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1600" b="1" dirty="0" smtClean="0">
                <a:solidFill>
                  <a:schemeClr val="tx1"/>
                </a:solidFill>
              </a:rPr>
              <a:t>نحرص على </a:t>
            </a:r>
            <a:r>
              <a:rPr lang="ar-EG" sz="1600" b="1" dirty="0" smtClean="0">
                <a:solidFill>
                  <a:schemeClr val="tx1"/>
                </a:solidFill>
              </a:rPr>
              <a:t>أ</a:t>
            </a:r>
            <a:r>
              <a:rPr lang="ar-SA" sz="1600" b="1" dirty="0" smtClean="0">
                <a:solidFill>
                  <a:schemeClr val="tx1"/>
                </a:solidFill>
              </a:rPr>
              <a:t>ن تكون الطاعة متبادلة بينا وبينه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95400" y="14433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/>
              <a:t>8- </a:t>
            </a:r>
            <a:r>
              <a:rPr lang="ar-EG" sz="2400" b="1" dirty="0" smtClean="0"/>
              <a:t>أ</a:t>
            </a:r>
            <a:r>
              <a:rPr lang="ar-SA" sz="2400" b="1" dirty="0" smtClean="0"/>
              <a:t>ن نمارس سلطتنا الوالدي</a:t>
            </a:r>
            <a:r>
              <a:rPr lang="ar-EG" sz="2400" b="1" dirty="0" smtClean="0"/>
              <a:t>ّ</a:t>
            </a:r>
            <a:r>
              <a:rPr lang="ar-SA" sz="2400" b="1" dirty="0" smtClean="0"/>
              <a:t>ة في منظار حواري</a:t>
            </a:r>
            <a:r>
              <a:rPr lang="ar-EG" sz="2400" b="1" dirty="0" smtClean="0"/>
              <a:t>ّ</a:t>
            </a:r>
            <a:r>
              <a:rPr lang="ar-SA" sz="2400" b="1" dirty="0" smtClean="0"/>
              <a:t>: 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001000" y="358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/>
              <a:t>ثالثا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28" name="Rectangle 27"/>
          <p:cNvSpPr/>
          <p:nvPr/>
        </p:nvSpPr>
        <p:spPr>
          <a:xfrm>
            <a:off x="0" y="344269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600" b="1" dirty="0" smtClean="0"/>
              <a:t>بعض شروط الممارسة السليمة للسلطة الوالدي</a:t>
            </a:r>
            <a:r>
              <a:rPr lang="ar-EG" sz="3600" b="1" dirty="0" smtClean="0"/>
              <a:t>ّ</a:t>
            </a:r>
            <a:r>
              <a:rPr lang="ar-SA" sz="3600" b="1" dirty="0" smtClean="0"/>
              <a:t>ة </a:t>
            </a:r>
            <a:endParaRPr lang="en-US" sz="36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Arrow 29"/>
          <p:cNvSpPr/>
          <p:nvPr/>
        </p:nvSpPr>
        <p:spPr>
          <a:xfrm>
            <a:off x="7239000" y="5334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6172200" y="2286000"/>
            <a:ext cx="304800" cy="4419600"/>
          </a:xfrm>
          <a:prstGeom prst="rightBrace">
            <a:avLst>
              <a:gd name="adj1" fmla="val 8333"/>
              <a:gd name="adj2" fmla="val 58777"/>
            </a:avLst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24600" y="22860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د – تحاشي ما ينم</a:t>
            </a:r>
            <a:r>
              <a:rPr lang="ar-EG" sz="2400" b="1" dirty="0" smtClean="0"/>
              <a:t>ّ</a:t>
            </a:r>
            <a:r>
              <a:rPr lang="ar-SA" sz="2400" b="1" dirty="0" smtClean="0"/>
              <a:t> عن العنف والقهر في نبرتنا وملامحنا </a:t>
            </a:r>
            <a:endParaRPr lang="en-US" sz="2400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0" y="381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b="1" dirty="0" smtClean="0"/>
              <a:t>أولا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914400" y="381000"/>
            <a:ext cx="4846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 smtClean="0"/>
              <a:t>العناد : تحديده</a:t>
            </a:r>
            <a:r>
              <a:rPr lang="ar-EG" sz="3600" b="1" dirty="0" smtClean="0"/>
              <a:t>،</a:t>
            </a:r>
            <a:r>
              <a:rPr lang="ar-SA" sz="3600" b="1" dirty="0" smtClean="0"/>
              <a:t> أنماطه</a:t>
            </a:r>
            <a:r>
              <a:rPr lang="ar-EG" sz="3600" b="1" dirty="0" smtClean="0"/>
              <a:t>،</a:t>
            </a:r>
            <a:r>
              <a:rPr lang="ar-SA" sz="3600" b="1" dirty="0" smtClean="0"/>
              <a:t> وظيفته</a:t>
            </a:r>
            <a:endParaRPr lang="en-US" sz="3600" dirty="0"/>
          </a:p>
        </p:txBody>
      </p:sp>
      <p:sp>
        <p:nvSpPr>
          <p:cNvPr id="4" name="Left Arrow 3"/>
          <p:cNvSpPr/>
          <p:nvPr/>
        </p:nvSpPr>
        <p:spPr>
          <a:xfrm>
            <a:off x="6705600" y="6096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72400" y="1981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b="1" dirty="0" smtClean="0"/>
              <a:t>ثانيا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6" name="Left Arrow 5"/>
          <p:cNvSpPr/>
          <p:nvPr/>
        </p:nvSpPr>
        <p:spPr>
          <a:xfrm>
            <a:off x="6781800" y="21336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905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 smtClean="0"/>
              <a:t>العناد المفرط: </a:t>
            </a:r>
            <a:r>
              <a:rPr lang="ar-EG" sz="3600" b="1" dirty="0" smtClean="0"/>
              <a:t>أ</a:t>
            </a:r>
            <a:r>
              <a:rPr lang="ar-SA" sz="3600" b="1" dirty="0" smtClean="0"/>
              <a:t>سبابه وكيفي</a:t>
            </a:r>
            <a:r>
              <a:rPr lang="ar-EG" sz="3600" b="1" dirty="0" smtClean="0"/>
              <a:t>ّ</a:t>
            </a:r>
            <a:r>
              <a:rPr lang="ar-SA" sz="3600" b="1" dirty="0" smtClean="0"/>
              <a:t>ة مواجهته 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3886200"/>
            <a:ext cx="933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/>
              <a:t>ثالثا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-381000" y="39624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600" b="1" dirty="0" smtClean="0"/>
              <a:t>بعض شروط الممارسة السليمة للسلطة الوالدية </a:t>
            </a:r>
            <a:endParaRPr lang="en-US" sz="3600" b="1" dirty="0"/>
          </a:p>
        </p:txBody>
      </p:sp>
      <p:sp>
        <p:nvSpPr>
          <p:cNvPr id="10" name="Left Arrow 9"/>
          <p:cNvSpPr/>
          <p:nvPr/>
        </p:nvSpPr>
        <p:spPr>
          <a:xfrm>
            <a:off x="7010400" y="4114800"/>
            <a:ext cx="855846" cy="268865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91400" y="2205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1- تحديد العناد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45384"/>
            <a:ext cx="609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/>
              <a:t>●</a:t>
            </a:r>
            <a:r>
              <a:rPr lang="en-US" sz="2000" b="1" dirty="0" smtClean="0"/>
              <a:t> </a:t>
            </a:r>
            <a:r>
              <a:rPr lang="ar-SA" sz="2000" b="1" dirty="0" smtClean="0"/>
              <a:t>العناد سلوك يعبر عن نزعة عند الولد</a:t>
            </a:r>
            <a:r>
              <a:rPr lang="en-US" sz="2000" b="1" dirty="0" smtClean="0"/>
              <a:t> </a:t>
            </a:r>
            <a:r>
              <a:rPr lang="ar-EG" sz="2000" b="1" dirty="0" smtClean="0"/>
              <a:t>إ</a:t>
            </a:r>
            <a:r>
              <a:rPr lang="ar-SA" sz="2000" b="1" dirty="0" smtClean="0"/>
              <a:t>لى مخالفة الوالدين وتأكيد مواقف له تتنافى مع موقفه ورغباته وأوامرهم ونواياهم.</a:t>
            </a:r>
            <a:endParaRPr lang="en-US" sz="2000" b="1" dirty="0" smtClean="0"/>
          </a:p>
          <a:p>
            <a:pPr algn="r" rtl="1"/>
            <a:endParaRPr lang="en-US" sz="2000" b="1" dirty="0" smtClean="0"/>
          </a:p>
          <a:p>
            <a:pPr algn="r" rtl="1"/>
            <a:r>
              <a:rPr lang="ar-SA" sz="2000" b="1" dirty="0" smtClean="0"/>
              <a:t>●</a:t>
            </a:r>
            <a:r>
              <a:rPr lang="en-US" sz="2000" b="1" dirty="0" smtClean="0"/>
              <a:t> </a:t>
            </a:r>
            <a:r>
              <a:rPr lang="ar-SA" sz="2000" b="1" dirty="0" smtClean="0"/>
              <a:t>انه تأكيد للذات يحمل إلى حد ما طابعا</a:t>
            </a:r>
            <a:r>
              <a:rPr lang="ar-EG" sz="2000" b="1" dirty="0" smtClean="0"/>
              <a:t>ً</a:t>
            </a:r>
            <a:r>
              <a:rPr lang="ar-SA" sz="2000" b="1" dirty="0" smtClean="0"/>
              <a:t> عدوانيا</a:t>
            </a:r>
            <a:r>
              <a:rPr lang="ar-EG" sz="2000" b="1" dirty="0" smtClean="0"/>
              <a:t>ً</a:t>
            </a:r>
            <a:r>
              <a:rPr lang="ar-SA" sz="2000" b="1" dirty="0" smtClean="0"/>
              <a:t> تجاه الوالدين ويتخذ شكل المعارضة لإرادتهم. 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4572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2- </a:t>
            </a:r>
            <a:r>
              <a:rPr lang="ar-EG" sz="2400" b="1" dirty="0" smtClean="0"/>
              <a:t>أ</a:t>
            </a:r>
            <a:r>
              <a:rPr lang="ar-SA" sz="2400" b="1" dirty="0" smtClean="0"/>
              <a:t>نماطه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40386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/>
              <a:t>المعارضة الناشطة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5410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المعارضة السلبي</a:t>
            </a:r>
            <a:r>
              <a:rPr lang="ar-EG" sz="2000" b="1" dirty="0" smtClean="0"/>
              <a:t>ّ</a:t>
            </a:r>
            <a:r>
              <a:rPr lang="ar-SA" sz="2000" b="1" dirty="0" smtClean="0"/>
              <a:t>ة</a:t>
            </a:r>
            <a:endParaRPr lang="en-US" sz="2000" b="1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6248400" y="4191000"/>
            <a:ext cx="1219200" cy="533402"/>
          </a:xfrm>
          <a:prstGeom prst="straightConnector1">
            <a:avLst/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6324600" y="5029199"/>
            <a:ext cx="1143000" cy="581055"/>
          </a:xfrm>
          <a:prstGeom prst="straightConnector1">
            <a:avLst/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7391400" y="381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b="1" dirty="0" smtClean="0"/>
              <a:t>أولا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pic>
        <p:nvPicPr>
          <p:cNvPr id="3074" name="Picture 2" descr="C:\Users\Sonia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05200"/>
            <a:ext cx="2438400" cy="287813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914400" y="381000"/>
            <a:ext cx="5365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 smtClean="0"/>
              <a:t>العناد : تحديده</a:t>
            </a:r>
            <a:r>
              <a:rPr lang="ar-EG" sz="4000" b="1" dirty="0" smtClean="0"/>
              <a:t>،</a:t>
            </a:r>
            <a:r>
              <a:rPr lang="ar-SA" sz="4000" b="1" dirty="0" smtClean="0"/>
              <a:t> أنماطه</a:t>
            </a:r>
            <a:r>
              <a:rPr lang="ar-EG" sz="4000" b="1" dirty="0" smtClean="0"/>
              <a:t>،</a:t>
            </a:r>
            <a:r>
              <a:rPr lang="ar-SA" sz="4000" b="1" dirty="0" smtClean="0"/>
              <a:t> وظيفته</a:t>
            </a:r>
            <a:endParaRPr lang="en-US" sz="4000" dirty="0"/>
          </a:p>
        </p:txBody>
      </p:sp>
      <p:sp>
        <p:nvSpPr>
          <p:cNvPr id="15" name="Left Arrow 14"/>
          <p:cNvSpPr/>
          <p:nvPr/>
        </p:nvSpPr>
        <p:spPr>
          <a:xfrm>
            <a:off x="6477000" y="6096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Callout 21"/>
          <p:cNvSpPr/>
          <p:nvPr/>
        </p:nvSpPr>
        <p:spPr>
          <a:xfrm>
            <a:off x="457200" y="1447800"/>
            <a:ext cx="6934200" cy="1981200"/>
          </a:xfrm>
          <a:prstGeom prst="rightArrowCallout">
            <a:avLst>
              <a:gd name="adj1" fmla="val 16608"/>
              <a:gd name="adj2" fmla="val 15909"/>
              <a:gd name="adj3" fmla="val 26398"/>
              <a:gd name="adj4" fmla="val 87517"/>
            </a:avLst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i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86200"/>
            <a:ext cx="2057400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90600" y="1524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/>
              <a:t>3- وظيفة العناد الايجابي</a:t>
            </a:r>
            <a:r>
              <a:rPr lang="ar-EG" sz="2400" b="1" dirty="0" smtClean="0"/>
              <a:t>ّ</a:t>
            </a:r>
            <a:r>
              <a:rPr lang="ar-SA" sz="2400" b="1" dirty="0" smtClean="0"/>
              <a:t>ة</a:t>
            </a:r>
            <a:r>
              <a:rPr lang="ar-SA" b="1" dirty="0" smtClean="0"/>
              <a:t> 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53000" y="2133600"/>
            <a:ext cx="1828800" cy="1143000"/>
          </a:xfrm>
          <a:prstGeom prst="straightConnector1">
            <a:avLst/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TextBox 5"/>
          <p:cNvSpPr txBox="1"/>
          <p:nvPr/>
        </p:nvSpPr>
        <p:spPr>
          <a:xfrm>
            <a:off x="5638800" y="327805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/>
              <a:t>أ- تأكيد لتمايز الشخصي</a:t>
            </a:r>
            <a:r>
              <a:rPr lang="ar-EG" sz="2400" b="1" dirty="0" smtClean="0"/>
              <a:t>ّ</a:t>
            </a:r>
            <a:r>
              <a:rPr lang="ar-SA" sz="2400" b="1" dirty="0" smtClean="0"/>
              <a:t>ة النامية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4573454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A" b="1" dirty="0" smtClean="0"/>
              <a:t>من خلال </a:t>
            </a:r>
            <a:r>
              <a:rPr lang="ar-EG" b="1" dirty="0" smtClean="0"/>
              <a:t>إ</a:t>
            </a:r>
            <a:r>
              <a:rPr lang="ar-SA" b="1" dirty="0" smtClean="0"/>
              <a:t>قامة تمايز بينها وبين الوالدين</a:t>
            </a:r>
            <a:r>
              <a:rPr lang="ar-EG" b="1" dirty="0" smtClean="0"/>
              <a:t>،</a:t>
            </a:r>
            <a:r>
              <a:rPr lang="ar-SA" b="1" dirty="0" smtClean="0"/>
              <a:t> بعد </a:t>
            </a:r>
            <a:r>
              <a:rPr lang="ar-EG" b="1" dirty="0" smtClean="0"/>
              <a:t>أ</a:t>
            </a:r>
            <a:r>
              <a:rPr lang="ar-SA" b="1" dirty="0" smtClean="0"/>
              <a:t>ن كانت إلى حد ما</a:t>
            </a:r>
            <a:r>
              <a:rPr lang="ar-EG" b="1" dirty="0" smtClean="0"/>
              <a:t>،</a:t>
            </a:r>
            <a:r>
              <a:rPr lang="ar-SA" b="1" dirty="0" smtClean="0"/>
              <a:t> في أول عهدها</a:t>
            </a:r>
            <a:r>
              <a:rPr lang="ar-EG" b="1" dirty="0" smtClean="0"/>
              <a:t>،</a:t>
            </a:r>
            <a:r>
              <a:rPr lang="ar-SA" b="1" dirty="0" smtClean="0"/>
              <a:t> مجرد امتداد لهم. 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209800" y="2133600"/>
            <a:ext cx="1752600" cy="1066800"/>
          </a:xfrm>
          <a:prstGeom prst="straightConnector1">
            <a:avLst/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3278054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/>
              <a:t>ب - </a:t>
            </a:r>
            <a:r>
              <a:rPr lang="ar-EG" sz="2400" b="1" dirty="0" smtClean="0"/>
              <a:t>إ</a:t>
            </a:r>
            <a:r>
              <a:rPr lang="ar-SA" sz="2400" b="1" dirty="0" smtClean="0"/>
              <a:t>ختبار لقدراتها الناشئة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495800"/>
            <a:ext cx="3429000" cy="1674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ar-SA" b="1" dirty="0" smtClean="0"/>
              <a:t>مخالفة الوالدين هي بمثابة اختبار يجريه من حين إلى حين لامتحان مدى اقتداره على الأشياء والأشخاص الذين يحيطون به. </a:t>
            </a:r>
            <a:endParaRPr lang="en-US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1400" y="381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b="1" dirty="0" smtClean="0"/>
              <a:t>أولا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14" name="Rectangle 13"/>
          <p:cNvSpPr/>
          <p:nvPr/>
        </p:nvSpPr>
        <p:spPr>
          <a:xfrm>
            <a:off x="914400" y="381000"/>
            <a:ext cx="5365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 smtClean="0"/>
              <a:t>العناد : تحديده</a:t>
            </a:r>
            <a:r>
              <a:rPr lang="ar-EG" sz="4000" b="1" dirty="0" smtClean="0"/>
              <a:t>،</a:t>
            </a:r>
            <a:r>
              <a:rPr lang="ar-SA" sz="4000" b="1" dirty="0" smtClean="0"/>
              <a:t> أنماطه</a:t>
            </a:r>
            <a:r>
              <a:rPr lang="ar-EG" sz="4000" b="1" dirty="0" smtClean="0"/>
              <a:t>،</a:t>
            </a:r>
            <a:r>
              <a:rPr lang="ar-SA" sz="4000" b="1" dirty="0" smtClean="0"/>
              <a:t> وظيفته</a:t>
            </a:r>
            <a:endParaRPr lang="en-US" sz="4000" dirty="0"/>
          </a:p>
        </p:txBody>
      </p:sp>
      <p:sp>
        <p:nvSpPr>
          <p:cNvPr id="15" name="Left Arrow 14"/>
          <p:cNvSpPr/>
          <p:nvPr/>
        </p:nvSpPr>
        <p:spPr>
          <a:xfrm>
            <a:off x="6477000" y="6096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Callout 16"/>
          <p:cNvSpPr/>
          <p:nvPr/>
        </p:nvSpPr>
        <p:spPr>
          <a:xfrm rot="16200000">
            <a:off x="800100" y="3238500"/>
            <a:ext cx="2590800" cy="3581400"/>
          </a:xfrm>
          <a:prstGeom prst="rightArrowCallout">
            <a:avLst>
              <a:gd name="adj1" fmla="val 12878"/>
              <a:gd name="adj2" fmla="val 12879"/>
              <a:gd name="adj3" fmla="val 25000"/>
              <a:gd name="adj4" fmla="val 69993"/>
            </a:avLst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Callout 19"/>
          <p:cNvSpPr/>
          <p:nvPr/>
        </p:nvSpPr>
        <p:spPr>
          <a:xfrm rot="16200000">
            <a:off x="5905500" y="3238500"/>
            <a:ext cx="2590800" cy="3581400"/>
          </a:xfrm>
          <a:prstGeom prst="rightArrowCallout">
            <a:avLst>
              <a:gd name="adj1" fmla="val 12878"/>
              <a:gd name="adj2" fmla="val 12879"/>
              <a:gd name="adj3" fmla="val 25000"/>
              <a:gd name="adj4" fmla="val 69993"/>
            </a:avLst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3800" y="3048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b="1" dirty="0" smtClean="0"/>
              <a:t>ثانيا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2057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1- قد يعب</a:t>
            </a:r>
            <a:r>
              <a:rPr lang="ar-EG" sz="2400" b="1" dirty="0" smtClean="0"/>
              <a:t>ّ</a:t>
            </a:r>
            <a:r>
              <a:rPr lang="ar-SA" sz="2400" b="1" dirty="0" smtClean="0"/>
              <a:t>ر العناد المفرط عن ضيق جسدي</a:t>
            </a:r>
            <a:r>
              <a:rPr lang="ar-EG" sz="2400" b="1" dirty="0" smtClean="0"/>
              <a:t>ّ</a:t>
            </a:r>
            <a:r>
              <a:rPr lang="ar-SA" sz="2400" b="1" dirty="0" smtClean="0"/>
              <a:t> 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7" idx="1"/>
            <a:endCxn id="10" idx="3"/>
          </p:cNvCxnSpPr>
          <p:nvPr/>
        </p:nvCxnSpPr>
        <p:spPr>
          <a:xfrm rot="10800000">
            <a:off x="3048000" y="1724055"/>
            <a:ext cx="1295400" cy="564178"/>
          </a:xfrm>
          <a:prstGeom prst="straightConnector1">
            <a:avLst/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TextBox 9"/>
          <p:cNvSpPr txBox="1"/>
          <p:nvPr/>
        </p:nvSpPr>
        <p:spPr>
          <a:xfrm>
            <a:off x="1752600" y="1524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تعب مدرسي </a:t>
            </a:r>
            <a:endParaRPr lang="en-US" sz="2000" b="1" dirty="0"/>
          </a:p>
        </p:txBody>
      </p:sp>
      <p:cxnSp>
        <p:nvCxnSpPr>
          <p:cNvPr id="12" name="Straight Arrow Connector 11"/>
          <p:cNvCxnSpPr>
            <a:stCxn id="7" idx="1"/>
            <a:endCxn id="13" idx="3"/>
          </p:cNvCxnSpPr>
          <p:nvPr/>
        </p:nvCxnSpPr>
        <p:spPr>
          <a:xfrm rot="10800000" flipV="1">
            <a:off x="3048000" y="2288233"/>
            <a:ext cx="1295400" cy="45422"/>
          </a:xfrm>
          <a:prstGeom prst="straightConnector1">
            <a:avLst/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600200" y="2133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نقص بالنوم</a:t>
            </a:r>
            <a:r>
              <a:rPr lang="ar-SA" b="1" dirty="0" smtClean="0"/>
              <a:t> 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7" idx="1"/>
            <a:endCxn id="20" idx="3"/>
          </p:cNvCxnSpPr>
          <p:nvPr/>
        </p:nvCxnSpPr>
        <p:spPr>
          <a:xfrm rot="10800000" flipV="1">
            <a:off x="3048000" y="2288233"/>
            <a:ext cx="1295400" cy="731222"/>
          </a:xfrm>
          <a:prstGeom prst="straightConnector1">
            <a:avLst/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TextBox 19"/>
          <p:cNvSpPr txBox="1"/>
          <p:nvPr/>
        </p:nvSpPr>
        <p:spPr>
          <a:xfrm>
            <a:off x="1295400" y="2819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اختلال فيزيولوجي</a:t>
            </a:r>
            <a:r>
              <a:rPr lang="ar-EG" sz="2000" b="1" dirty="0" smtClean="0"/>
              <a:t>ّ</a:t>
            </a:r>
            <a:r>
              <a:rPr lang="ar-SA" sz="2000" dirty="0" smtClean="0"/>
              <a:t> 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3962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b="1" dirty="0" smtClean="0"/>
              <a:t>مقد</a:t>
            </a:r>
            <a:r>
              <a:rPr lang="ar-EG" b="1" dirty="0" smtClean="0"/>
              <a:t>ّ</a:t>
            </a:r>
            <a:r>
              <a:rPr lang="ar-SA" b="1" dirty="0" smtClean="0"/>
              <a:t>مات المراهقة</a:t>
            </a:r>
            <a:endParaRPr lang="en-US" b="1" dirty="0"/>
          </a:p>
        </p:txBody>
      </p:sp>
      <p:cxnSp>
        <p:nvCxnSpPr>
          <p:cNvPr id="25" name="Straight Arrow Connector 24"/>
          <p:cNvCxnSpPr>
            <a:stCxn id="20" idx="2"/>
            <a:endCxn id="26" idx="0"/>
          </p:cNvCxnSpPr>
          <p:nvPr/>
        </p:nvCxnSpPr>
        <p:spPr>
          <a:xfrm rot="5400000">
            <a:off x="1343055" y="3133755"/>
            <a:ext cx="742890" cy="914400"/>
          </a:xfrm>
          <a:prstGeom prst="straightConnector1">
            <a:avLst/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TextBox 25"/>
          <p:cNvSpPr txBox="1"/>
          <p:nvPr/>
        </p:nvSpPr>
        <p:spPr>
          <a:xfrm>
            <a:off x="685800" y="3962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/>
              <a:t>بوادر مرض 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343400" y="394329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2- قد يعب</a:t>
            </a:r>
            <a:r>
              <a:rPr lang="ar-EG" sz="2400" b="1" dirty="0" smtClean="0"/>
              <a:t>ّ</a:t>
            </a:r>
            <a:r>
              <a:rPr lang="ar-SA" sz="2400" b="1" dirty="0" smtClean="0"/>
              <a:t>ر العناد المفرط عن ضيق نفسي</a:t>
            </a:r>
            <a:r>
              <a:rPr lang="ar-EG" sz="2400" b="1" dirty="0" smtClean="0"/>
              <a:t>ّ</a:t>
            </a:r>
            <a:r>
              <a:rPr lang="ar-SA" sz="2400" b="1" dirty="0" smtClean="0"/>
              <a:t> 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52800" y="462909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أ – شعور منتقص عند الولد بأهميته في نظر الوالدين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962400" y="516249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ب – شعور الولد بأنه غير محبوب كفاية 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352800" y="569589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ج – شعور الولد بأن رغبته بالاستقلال مقموعة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124200" y="622929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د – امت</a:t>
            </a:r>
            <a:r>
              <a:rPr lang="ar-EG" sz="2000" b="1" dirty="0" smtClean="0"/>
              <a:t>ع</a:t>
            </a:r>
            <a:r>
              <a:rPr lang="ar-SA" sz="2000" b="1" dirty="0" smtClean="0"/>
              <a:t>اض الولد من أوامر كيفي</a:t>
            </a:r>
            <a:r>
              <a:rPr lang="ar-EG" sz="2000" b="1" dirty="0" smtClean="0"/>
              <a:t>ّ</a:t>
            </a:r>
            <a:r>
              <a:rPr lang="ar-SA" sz="2000" b="1" dirty="0" smtClean="0"/>
              <a:t>ة تفرض عليه</a:t>
            </a:r>
            <a:endParaRPr lang="en-US" b="1" dirty="0"/>
          </a:p>
        </p:txBody>
      </p:sp>
      <p:pic>
        <p:nvPicPr>
          <p:cNvPr id="4099" name="Picture 3" descr="C:\Users\Sonia\Desktop\e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434840"/>
            <a:ext cx="2362200" cy="2194560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>
            <a:stCxn id="20" idx="2"/>
            <a:endCxn id="23" idx="0"/>
          </p:cNvCxnSpPr>
          <p:nvPr/>
        </p:nvCxnSpPr>
        <p:spPr>
          <a:xfrm rot="16200000" flipH="1">
            <a:off x="2200305" y="3190905"/>
            <a:ext cx="742890" cy="800100"/>
          </a:xfrm>
          <a:prstGeom prst="straightConnector1">
            <a:avLst/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Left Arrow 20"/>
          <p:cNvSpPr/>
          <p:nvPr/>
        </p:nvSpPr>
        <p:spPr>
          <a:xfrm>
            <a:off x="6629400" y="5334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3589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/>
              <a:t>العناد المفرط: اسبابه وكيفية مواجهته </a:t>
            </a:r>
            <a:endParaRPr lang="en-US" sz="40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0" y="358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/>
              <a:t>ثالثا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76200" y="19050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1 - أن نمتنع عن ال</a:t>
            </a:r>
            <a:r>
              <a:rPr lang="ar-EG" sz="2400" b="1" dirty="0" smtClean="0"/>
              <a:t>إ</a:t>
            </a:r>
            <a:r>
              <a:rPr lang="ar-SA" sz="2400" b="1" dirty="0" smtClean="0"/>
              <a:t>فراط في </a:t>
            </a:r>
            <a:r>
              <a:rPr lang="ar-EG" sz="2400" b="1" dirty="0" smtClean="0"/>
              <a:t>إ</a:t>
            </a:r>
            <a:r>
              <a:rPr lang="ar-SA" sz="2400" b="1" dirty="0" smtClean="0"/>
              <a:t>صدار الأوامر: وذلك كي لا يشعر الولد </a:t>
            </a:r>
            <a:r>
              <a:rPr lang="ar-EG" sz="2400" b="1" dirty="0" smtClean="0"/>
              <a:t>أ</a:t>
            </a:r>
            <a:r>
              <a:rPr lang="ar-SA" sz="2400" b="1" dirty="0" smtClean="0"/>
              <a:t>ن</a:t>
            </a:r>
            <a:r>
              <a:rPr lang="ar-EG" sz="2400" b="1" dirty="0" smtClean="0"/>
              <a:t>ّ</a:t>
            </a:r>
            <a:r>
              <a:rPr lang="ar-SA" sz="2400" b="1" dirty="0" smtClean="0"/>
              <a:t>نا دائما</a:t>
            </a:r>
            <a:r>
              <a:rPr lang="ar-EG" sz="2400" b="1" dirty="0" smtClean="0"/>
              <a:t>ً</a:t>
            </a:r>
            <a:r>
              <a:rPr lang="ar-SA" sz="2400" b="1" dirty="0" smtClean="0"/>
              <a:t> فوق رأسه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3468859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2 - </a:t>
            </a:r>
            <a:r>
              <a:rPr lang="ar-EG" sz="2400" b="1" dirty="0" smtClean="0"/>
              <a:t>أ</a:t>
            </a:r>
            <a:r>
              <a:rPr lang="ar-SA" sz="2400" b="1" dirty="0" smtClean="0"/>
              <a:t>ن لا ننهي عن أمر </a:t>
            </a:r>
            <a:r>
              <a:rPr lang="ar-EG" sz="2400" b="1" dirty="0" smtClean="0"/>
              <a:t>إ</a:t>
            </a:r>
            <a:r>
              <a:rPr lang="ar-SA" sz="2400" b="1" dirty="0" smtClean="0"/>
              <a:t>ل</a:t>
            </a:r>
            <a:r>
              <a:rPr lang="ar-EG" sz="2400" b="1" dirty="0" smtClean="0"/>
              <a:t>ّ</a:t>
            </a:r>
            <a:r>
              <a:rPr lang="ar-SA" sz="2400" b="1" dirty="0" smtClean="0"/>
              <a:t>ا عند الضرورة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060600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A" sz="2200" b="1" dirty="0" smtClean="0"/>
              <a:t>● نشرح للولد سبب النهي والأمر الموج</a:t>
            </a:r>
            <a:r>
              <a:rPr lang="ar-EG" sz="2200" b="1" dirty="0" smtClean="0"/>
              <a:t>ّ</a:t>
            </a:r>
            <a:r>
              <a:rPr lang="ar-SA" sz="2200" b="1" dirty="0" smtClean="0"/>
              <a:t>ه </a:t>
            </a:r>
            <a:r>
              <a:rPr lang="ar-EG" sz="2200" b="1" dirty="0" smtClean="0"/>
              <a:t>إ</a:t>
            </a:r>
            <a:r>
              <a:rPr lang="ar-SA" sz="2200" b="1" dirty="0" smtClean="0"/>
              <a:t>ليه</a:t>
            </a:r>
          </a:p>
          <a:p>
            <a:pPr algn="r">
              <a:lnSpc>
                <a:spcPct val="200000"/>
              </a:lnSpc>
            </a:pPr>
            <a:r>
              <a:rPr lang="ar-SA" sz="2200" b="1" dirty="0" smtClean="0"/>
              <a:t>● نحاول قدر الامكان تحويل طاقات ولدنا من العمل غير الم</a:t>
            </a:r>
            <a:r>
              <a:rPr lang="ar-EG" sz="2200" b="1" dirty="0" smtClean="0"/>
              <a:t>ر</a:t>
            </a:r>
            <a:r>
              <a:rPr lang="ar-SA" sz="2200" b="1" dirty="0" smtClean="0"/>
              <a:t>غوب فيه نحو عمل بن</a:t>
            </a:r>
            <a:r>
              <a:rPr lang="ar-EG" sz="2200" b="1" dirty="0" smtClean="0"/>
              <a:t>ّ</a:t>
            </a:r>
            <a:r>
              <a:rPr lang="ar-SA" sz="2200" b="1" dirty="0" smtClean="0"/>
              <a:t>اء </a:t>
            </a:r>
            <a:r>
              <a:rPr lang="ar-EG" sz="2200" b="1" dirty="0" smtClean="0"/>
              <a:t>آ</a:t>
            </a:r>
            <a:r>
              <a:rPr lang="ar-SA" sz="2200" b="1" dirty="0" smtClean="0"/>
              <a:t>خر </a:t>
            </a:r>
            <a:endParaRPr lang="en-US" sz="2200" b="1" dirty="0"/>
          </a:p>
        </p:txBody>
      </p:sp>
      <p:pic>
        <p:nvPicPr>
          <p:cNvPr id="2050" name="Picture 2" descr="C:\Users\Sonia\Desktop\ayy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2819400" cy="2057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344269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600" b="1" dirty="0" smtClean="0"/>
              <a:t>بعض شروط الممارسة السليمة للسلطة الوالدية </a:t>
            </a:r>
            <a:endParaRPr lang="en-US" sz="3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Arrow 10"/>
          <p:cNvSpPr/>
          <p:nvPr/>
        </p:nvSpPr>
        <p:spPr>
          <a:xfrm>
            <a:off x="7239000" y="5334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3- ان نأخذ بعين الاعتبار </a:t>
            </a:r>
            <a:r>
              <a:rPr lang="ar-EG" sz="2400" b="1" dirty="0" smtClean="0"/>
              <a:t>إ</a:t>
            </a:r>
            <a:r>
              <a:rPr lang="ar-SA" sz="2400" b="1" dirty="0" smtClean="0"/>
              <a:t>مكانية الولد وفقا</a:t>
            </a:r>
            <a:r>
              <a:rPr lang="ar-EG" sz="2400" b="1" dirty="0" smtClean="0"/>
              <a:t>ً</a:t>
            </a:r>
            <a:r>
              <a:rPr lang="ar-SA" sz="2400" b="1" dirty="0" smtClean="0"/>
              <a:t> لمرحلة عمره. ينبغي أن نكي</a:t>
            </a:r>
            <a:r>
              <a:rPr lang="ar-EG" sz="2400" b="1" dirty="0" smtClean="0"/>
              <a:t>ّ</a:t>
            </a:r>
            <a:r>
              <a:rPr lang="ar-SA" sz="2400" b="1" dirty="0" smtClean="0"/>
              <a:t>ف مطالبنا وفقا</a:t>
            </a:r>
            <a:r>
              <a:rPr lang="ar-EG" sz="2400" b="1" dirty="0" smtClean="0"/>
              <a:t>ً</a:t>
            </a:r>
            <a:r>
              <a:rPr lang="ar-SA" sz="2400" b="1" dirty="0" smtClean="0"/>
              <a:t> لخصائص كل عمر و</a:t>
            </a:r>
            <a:r>
              <a:rPr lang="ar-EG" sz="2400" b="1" dirty="0" smtClean="0"/>
              <a:t>أ</a:t>
            </a:r>
            <a:r>
              <a:rPr lang="ar-SA" sz="2400" b="1" dirty="0" smtClean="0"/>
              <a:t>ن لا نطالب الولد قبل الاوان بـ:  </a:t>
            </a:r>
            <a:endParaRPr lang="en-US" sz="2400" b="1" dirty="0"/>
          </a:p>
        </p:txBody>
      </p:sp>
      <p:sp>
        <p:nvSpPr>
          <p:cNvPr id="3" name="Oval 2"/>
          <p:cNvSpPr/>
          <p:nvPr/>
        </p:nvSpPr>
        <p:spPr>
          <a:xfrm>
            <a:off x="7162800" y="4648200"/>
            <a:ext cx="1752600" cy="1905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ضبط النفس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91200" y="2895600"/>
            <a:ext cx="1752600" cy="1676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المحافظة على النظافة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33800" y="2438400"/>
            <a:ext cx="1752600" cy="1676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الامتناع عن الصراخ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" y="4876800"/>
            <a:ext cx="1752600" cy="1676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السلوك العاقل 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76400" y="2971800"/>
            <a:ext cx="1752600" cy="1676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الجلسة اللائقة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533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b="1" dirty="0" smtClean="0"/>
              <a:t>اذ قد نفرض عليه اذ ذاك عبئا</a:t>
            </a:r>
            <a:r>
              <a:rPr lang="ar-EG" sz="2800" b="1" dirty="0" smtClean="0"/>
              <a:t>ً</a:t>
            </a:r>
            <a:r>
              <a:rPr lang="ar-SA" sz="2800" b="1" dirty="0" smtClean="0"/>
              <a:t> </a:t>
            </a:r>
            <a:r>
              <a:rPr lang="ar-EG" sz="2800" b="1" dirty="0" smtClean="0"/>
              <a:t>أ</a:t>
            </a:r>
            <a:r>
              <a:rPr lang="ar-SA" sz="2800" b="1" dirty="0" smtClean="0"/>
              <a:t>كثر مم</a:t>
            </a:r>
            <a:r>
              <a:rPr lang="ar-EG" sz="2800" b="1" dirty="0" smtClean="0"/>
              <a:t>ّ</a:t>
            </a:r>
            <a:r>
              <a:rPr lang="ar-SA" sz="2800" b="1" dirty="0" smtClean="0"/>
              <a:t>ا يتحم</a:t>
            </a:r>
            <a:r>
              <a:rPr lang="ar-EG" sz="2800" b="1" dirty="0" smtClean="0"/>
              <a:t>ّ</a:t>
            </a:r>
            <a:r>
              <a:rPr lang="ar-SA" sz="2800" b="1" dirty="0" smtClean="0"/>
              <a:t>له عمره 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00" y="358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/>
              <a:t>ثالثا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344269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600" b="1" dirty="0" smtClean="0"/>
              <a:t>بعض شروط الممارسة السليمة للسلطة الوالدي</a:t>
            </a:r>
            <a:r>
              <a:rPr lang="ar-EG" sz="3600" b="1" dirty="0" smtClean="0"/>
              <a:t>ّ</a:t>
            </a:r>
            <a:r>
              <a:rPr lang="ar-SA" sz="3600" b="1" dirty="0" smtClean="0"/>
              <a:t>ة </a:t>
            </a:r>
            <a:endParaRPr lang="en-US" sz="36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Arrow 14"/>
          <p:cNvSpPr/>
          <p:nvPr/>
        </p:nvSpPr>
        <p:spPr>
          <a:xfrm>
            <a:off x="7239000" y="5334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Callout 15"/>
          <p:cNvSpPr/>
          <p:nvPr/>
        </p:nvSpPr>
        <p:spPr>
          <a:xfrm>
            <a:off x="2209800" y="4191000"/>
            <a:ext cx="4724400" cy="2209800"/>
          </a:xfrm>
          <a:prstGeom prst="upArrowCallout">
            <a:avLst>
              <a:gd name="adj1" fmla="val 15909"/>
              <a:gd name="adj2" fmla="val 15636"/>
              <a:gd name="adj3" fmla="val 26914"/>
              <a:gd name="adj4" fmla="val 54351"/>
            </a:avLst>
          </a:prstGeom>
          <a:noFill/>
          <a:ln w="50800"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24400" y="1524000"/>
            <a:ext cx="4114800" cy="4267200"/>
          </a:xfrm>
          <a:prstGeom prst="rect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>
              <a:lnSpc>
                <a:spcPct val="200000"/>
              </a:lnSpc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ar-SA" sz="2000" b="1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r">
              <a:lnSpc>
                <a:spcPct val="200000"/>
              </a:lnSpc>
            </a:pPr>
            <a:r>
              <a:rPr lang="ar-SA" sz="2000" b="1" dirty="0" smtClean="0">
                <a:solidFill>
                  <a:schemeClr val="tx1"/>
                </a:solidFill>
              </a:rPr>
              <a:t>● </a:t>
            </a:r>
            <a:r>
              <a:rPr lang="ar-SA" sz="2000" b="1" dirty="0" smtClean="0"/>
              <a:t>يستطيع</a:t>
            </a:r>
            <a:r>
              <a:rPr lang="ar-EG" sz="2000" b="1" dirty="0" smtClean="0"/>
              <a:t> </a:t>
            </a:r>
            <a:r>
              <a:rPr lang="ar-SA" sz="2000" b="1" dirty="0" smtClean="0"/>
              <a:t>الولد </a:t>
            </a:r>
            <a:r>
              <a:rPr lang="ar-EG" sz="2000" b="1" dirty="0" smtClean="0">
                <a:solidFill>
                  <a:schemeClr val="tx1"/>
                </a:solidFill>
              </a:rPr>
              <a:t>أ</a:t>
            </a:r>
            <a:r>
              <a:rPr lang="ar-SA" sz="2000" b="1" dirty="0" smtClean="0">
                <a:solidFill>
                  <a:schemeClr val="tx1"/>
                </a:solidFill>
              </a:rPr>
              <a:t>ن ينمو بشكل سليم شرط </a:t>
            </a:r>
            <a:r>
              <a:rPr lang="ar-EG" sz="2000" b="1" dirty="0" smtClean="0">
                <a:solidFill>
                  <a:schemeClr val="tx1"/>
                </a:solidFill>
              </a:rPr>
              <a:t>إ</a:t>
            </a:r>
            <a:r>
              <a:rPr lang="ar-SA" sz="2000" b="1" dirty="0" smtClean="0">
                <a:solidFill>
                  <a:schemeClr val="tx1"/>
                </a:solidFill>
              </a:rPr>
              <a:t>عطائه فرصة تحقيق حاجاته الأساسي</a:t>
            </a:r>
            <a:r>
              <a:rPr lang="ar-EG" sz="2000" b="1" dirty="0" smtClean="0">
                <a:solidFill>
                  <a:schemeClr val="tx1"/>
                </a:solidFill>
              </a:rPr>
              <a:t>ّ</a:t>
            </a:r>
            <a:r>
              <a:rPr lang="ar-SA" sz="2000" b="1" dirty="0" smtClean="0">
                <a:solidFill>
                  <a:schemeClr val="tx1"/>
                </a:solidFill>
              </a:rPr>
              <a:t>ة بصورة كافية بكل مرحلة من مراحل نموه</a:t>
            </a:r>
          </a:p>
          <a:p>
            <a:pPr marL="457200" indent="-457200" algn="r">
              <a:lnSpc>
                <a:spcPct val="200000"/>
              </a:lnSpc>
            </a:pPr>
            <a:r>
              <a:rPr lang="ar-SA" sz="2000" b="1" dirty="0" smtClean="0">
                <a:solidFill>
                  <a:schemeClr val="tx1"/>
                </a:solidFill>
              </a:rPr>
              <a:t>● يقتضي التمييز بين حاجات الولد الحقيق</a:t>
            </a:r>
            <a:r>
              <a:rPr lang="ar-EG" sz="2000" b="1" dirty="0" smtClean="0">
                <a:solidFill>
                  <a:schemeClr val="tx1"/>
                </a:solidFill>
              </a:rPr>
              <a:t>يّ</a:t>
            </a:r>
            <a:r>
              <a:rPr lang="ar-SA" sz="2000" b="1" dirty="0" smtClean="0">
                <a:solidFill>
                  <a:schemeClr val="tx1"/>
                </a:solidFill>
              </a:rPr>
              <a:t>ة ورغباته الغير معقولة  </a:t>
            </a:r>
          </a:p>
          <a:p>
            <a:pPr algn="r">
              <a:lnSpc>
                <a:spcPct val="200000"/>
              </a:lnSpc>
            </a:pPr>
            <a:r>
              <a:rPr lang="ar-SA" sz="2000" b="1" dirty="0" smtClean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4114800" cy="3200400"/>
          </a:xfrm>
          <a:prstGeom prst="rect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ar-SA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ar-SA" sz="2000" b="1" dirty="0" smtClean="0">
                <a:solidFill>
                  <a:schemeClr val="tx1"/>
                </a:solidFill>
              </a:rPr>
              <a:t>ضرورة تلافي المجابهة التي يحاول الولد </a:t>
            </a:r>
            <a:r>
              <a:rPr lang="ar-EG" sz="2000" b="1" dirty="0" smtClean="0">
                <a:solidFill>
                  <a:schemeClr val="tx1"/>
                </a:solidFill>
              </a:rPr>
              <a:t>أ</a:t>
            </a:r>
            <a:r>
              <a:rPr lang="ar-SA" sz="2000" b="1" dirty="0" smtClean="0">
                <a:solidFill>
                  <a:schemeClr val="tx1"/>
                </a:solidFill>
              </a:rPr>
              <a:t>ن يستدرج أهله اليها بغية </a:t>
            </a:r>
            <a:r>
              <a:rPr lang="ar-EG" sz="2000" b="1" dirty="0" smtClean="0">
                <a:solidFill>
                  <a:schemeClr val="tx1"/>
                </a:solidFill>
              </a:rPr>
              <a:t>إ</a:t>
            </a:r>
            <a:r>
              <a:rPr lang="ar-SA" sz="2000" b="1" dirty="0" smtClean="0">
                <a:solidFill>
                  <a:schemeClr val="tx1"/>
                </a:solidFill>
              </a:rPr>
              <a:t>ثبات قدرته على تحد</a:t>
            </a:r>
            <a:r>
              <a:rPr lang="ar-EG" sz="2000" b="1" dirty="0" smtClean="0">
                <a:solidFill>
                  <a:schemeClr val="tx1"/>
                </a:solidFill>
              </a:rPr>
              <a:t>ّ</a:t>
            </a:r>
            <a:r>
              <a:rPr lang="ar-SA" sz="2000" b="1" dirty="0" smtClean="0">
                <a:solidFill>
                  <a:schemeClr val="tx1"/>
                </a:solidFill>
              </a:rPr>
              <a:t>يهم ومخالفتهم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Sonia\Desktop\au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876800"/>
            <a:ext cx="4114800" cy="1752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001000" y="358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/>
              <a:t>ثالثا</a:t>
            </a:r>
            <a:r>
              <a:rPr lang="ar-EG" sz="4000" b="1" dirty="0" smtClean="0"/>
              <a:t>ً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0" y="344269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600" b="1" dirty="0" smtClean="0"/>
              <a:t>بعض شروط الممارسة السليمة للسلطة الوالدي</a:t>
            </a:r>
            <a:r>
              <a:rPr lang="ar-EG" sz="3600" b="1" dirty="0" smtClean="0"/>
              <a:t>ّ</a:t>
            </a:r>
            <a:r>
              <a:rPr lang="ar-SA" sz="3600" b="1" dirty="0" smtClean="0"/>
              <a:t>ة </a:t>
            </a:r>
            <a:endParaRPr lang="en-US" sz="36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Arrow 8"/>
          <p:cNvSpPr/>
          <p:nvPr/>
        </p:nvSpPr>
        <p:spPr>
          <a:xfrm>
            <a:off x="7239000" y="5334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724400" y="2362200"/>
            <a:ext cx="41148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57800" y="1752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/>
              <a:t>4- </a:t>
            </a:r>
            <a:r>
              <a:rPr lang="ar-EG" sz="2400" b="1" dirty="0" smtClean="0"/>
              <a:t>أ</a:t>
            </a:r>
            <a:r>
              <a:rPr lang="ar-SA" sz="2400" b="1" dirty="0" smtClean="0"/>
              <a:t>ن نراعي حاجات الولد: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752600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/>
              <a:t>5- أن نتلافى المجابهة عند الاقتضاء: </a:t>
            </a:r>
          </a:p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2362200"/>
            <a:ext cx="41148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524000"/>
            <a:ext cx="3962400" cy="3124200"/>
          </a:xfrm>
          <a:prstGeom prst="rect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ar-SA" sz="20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200000"/>
              </a:lnSpc>
            </a:pPr>
            <a:endParaRPr lang="ar-SA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ar-SA" sz="2000" b="1" dirty="0" smtClean="0">
                <a:solidFill>
                  <a:schemeClr val="tx1"/>
                </a:solidFill>
              </a:rPr>
              <a:t>الاكتفاء بوضع الولد </a:t>
            </a:r>
            <a:r>
              <a:rPr lang="ar-EG" sz="2000" b="1" dirty="0" smtClean="0">
                <a:solidFill>
                  <a:schemeClr val="tx1"/>
                </a:solidFill>
              </a:rPr>
              <a:t>أ</a:t>
            </a:r>
            <a:r>
              <a:rPr lang="ar-SA" sz="2000" b="1" dirty="0" smtClean="0">
                <a:solidFill>
                  <a:schemeClr val="tx1"/>
                </a:solidFill>
              </a:rPr>
              <a:t>مام النتائج المنطقي</a:t>
            </a:r>
            <a:r>
              <a:rPr lang="ar-EG" sz="2000" b="1" dirty="0" smtClean="0">
                <a:solidFill>
                  <a:schemeClr val="tx1"/>
                </a:solidFill>
              </a:rPr>
              <a:t>ّ</a:t>
            </a:r>
            <a:r>
              <a:rPr lang="ar-SA" sz="2000" b="1" dirty="0" smtClean="0">
                <a:solidFill>
                  <a:schemeClr val="tx1"/>
                </a:solidFill>
              </a:rPr>
              <a:t>ة لأخطائه وترك الفرصة له لاستخلاص العبرة بنفسه في حال لم يذعن لتنبيهات الأهل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1524000"/>
            <a:ext cx="3886200" cy="5105400"/>
          </a:xfrm>
          <a:prstGeom prst="rect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ar-SA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ar-SA" sz="2000" b="1" dirty="0" smtClean="0">
                <a:solidFill>
                  <a:schemeClr val="tx1"/>
                </a:solidFill>
              </a:rPr>
              <a:t>ينبغي عند </a:t>
            </a:r>
            <a:r>
              <a:rPr lang="ar-EG" sz="2000" b="1" dirty="0" smtClean="0">
                <a:solidFill>
                  <a:schemeClr val="tx1"/>
                </a:solidFill>
              </a:rPr>
              <a:t>إ</a:t>
            </a:r>
            <a:r>
              <a:rPr lang="ar-SA" sz="2000" b="1" dirty="0" smtClean="0">
                <a:solidFill>
                  <a:schemeClr val="tx1"/>
                </a:solidFill>
              </a:rPr>
              <a:t>صدار التوجيهات </a:t>
            </a:r>
            <a:r>
              <a:rPr lang="ar-EG" sz="2000" b="1" dirty="0" smtClean="0">
                <a:solidFill>
                  <a:schemeClr val="tx1"/>
                </a:solidFill>
              </a:rPr>
              <a:t>أ</a:t>
            </a:r>
            <a:r>
              <a:rPr lang="ar-SA" sz="2000" b="1" dirty="0" smtClean="0">
                <a:solidFill>
                  <a:schemeClr val="tx1"/>
                </a:solidFill>
              </a:rPr>
              <a:t>ن نتحاشى </a:t>
            </a:r>
            <a:r>
              <a:rPr lang="ar-EG" sz="2000" b="1" dirty="0" smtClean="0">
                <a:solidFill>
                  <a:schemeClr val="tx1"/>
                </a:solidFill>
              </a:rPr>
              <a:t>إ</a:t>
            </a:r>
            <a:r>
              <a:rPr lang="ar-SA" sz="2000" b="1" dirty="0" smtClean="0">
                <a:solidFill>
                  <a:schemeClr val="tx1"/>
                </a:solidFill>
              </a:rPr>
              <a:t>عطائها بشكل </a:t>
            </a:r>
            <a:r>
              <a:rPr lang="ar-EG" sz="2000" b="1" dirty="0" smtClean="0">
                <a:solidFill>
                  <a:schemeClr val="tx1"/>
                </a:solidFill>
              </a:rPr>
              <a:t>أ</a:t>
            </a:r>
            <a:r>
              <a:rPr lang="ar-SA" sz="2000" b="1" dirty="0" smtClean="0">
                <a:solidFill>
                  <a:schemeClr val="tx1"/>
                </a:solidFill>
              </a:rPr>
              <a:t>وامر جامدة تقي</a:t>
            </a:r>
            <a:r>
              <a:rPr lang="ar-EG" sz="2000" b="1" dirty="0" smtClean="0">
                <a:solidFill>
                  <a:schemeClr val="tx1"/>
                </a:solidFill>
              </a:rPr>
              <a:t>ّ</a:t>
            </a:r>
            <a:r>
              <a:rPr lang="ar-SA" sz="2000" b="1" dirty="0" smtClean="0">
                <a:solidFill>
                  <a:schemeClr val="tx1"/>
                </a:solidFill>
              </a:rPr>
              <a:t>د الولد</a:t>
            </a:r>
            <a:r>
              <a:rPr lang="ar-EG" sz="2000" b="1" dirty="0" smtClean="0">
                <a:solidFill>
                  <a:schemeClr val="tx1"/>
                </a:solidFill>
              </a:rPr>
              <a:t>،</a:t>
            </a:r>
            <a:r>
              <a:rPr lang="ar-SA" sz="2000" b="1" dirty="0" smtClean="0">
                <a:solidFill>
                  <a:schemeClr val="tx1"/>
                </a:solidFill>
              </a:rPr>
              <a:t> وتشل</a:t>
            </a:r>
            <a:r>
              <a:rPr lang="ar-EG" sz="2000" b="1" dirty="0" smtClean="0">
                <a:solidFill>
                  <a:schemeClr val="tx1"/>
                </a:solidFill>
              </a:rPr>
              <a:t>ّ</a:t>
            </a:r>
            <a:r>
              <a:rPr lang="ar-SA" sz="2000" b="1" dirty="0" smtClean="0">
                <a:solidFill>
                  <a:schemeClr val="tx1"/>
                </a:solidFill>
              </a:rPr>
              <a:t> مبادرته</a:t>
            </a:r>
            <a:r>
              <a:rPr lang="ar-EG" sz="2000" b="1" dirty="0" smtClean="0">
                <a:solidFill>
                  <a:schemeClr val="tx1"/>
                </a:solidFill>
              </a:rPr>
              <a:t>،</a:t>
            </a:r>
            <a:r>
              <a:rPr lang="ar-SA" sz="2000" b="1" dirty="0" smtClean="0">
                <a:solidFill>
                  <a:schemeClr val="tx1"/>
                </a:solidFill>
              </a:rPr>
              <a:t> وتغريه بالتالي بالمقاومة والعناد</a:t>
            </a:r>
            <a:r>
              <a:rPr lang="ar-EG" sz="2000" b="1" dirty="0" smtClean="0">
                <a:solidFill>
                  <a:schemeClr val="tx1"/>
                </a:solidFill>
              </a:rPr>
              <a:t>،</a:t>
            </a:r>
            <a:r>
              <a:rPr lang="ar-SA" sz="2000" b="1" dirty="0" smtClean="0">
                <a:solidFill>
                  <a:schemeClr val="tx1"/>
                </a:solidFill>
              </a:rPr>
              <a:t> </a:t>
            </a:r>
            <a:r>
              <a:rPr lang="ar-EG" sz="2000" b="1" dirty="0" smtClean="0"/>
              <a:t>إ</a:t>
            </a:r>
            <a:r>
              <a:rPr lang="ar-SA" sz="2000" b="1" dirty="0" smtClean="0">
                <a:solidFill>
                  <a:schemeClr val="tx1"/>
                </a:solidFill>
              </a:rPr>
              <a:t>ن</a:t>
            </a:r>
            <a:r>
              <a:rPr lang="ar-EG" sz="2000" b="1" dirty="0" smtClean="0">
                <a:solidFill>
                  <a:schemeClr val="tx1"/>
                </a:solidFill>
              </a:rPr>
              <a:t>ّ</a:t>
            </a:r>
            <a:r>
              <a:rPr lang="ar-SA" sz="2000" b="1" dirty="0" smtClean="0">
                <a:solidFill>
                  <a:schemeClr val="tx1"/>
                </a:solidFill>
              </a:rPr>
              <a:t>ما يجب </a:t>
            </a:r>
            <a:r>
              <a:rPr lang="ar-EG" sz="2000" b="1" dirty="0" smtClean="0">
                <a:solidFill>
                  <a:schemeClr val="tx1"/>
                </a:solidFill>
              </a:rPr>
              <a:t>أ</a:t>
            </a:r>
            <a:r>
              <a:rPr lang="ar-SA" sz="2000" b="1" dirty="0" smtClean="0">
                <a:solidFill>
                  <a:schemeClr val="tx1"/>
                </a:solidFill>
              </a:rPr>
              <a:t>ن نترك لهذه التوجيهات المرونة اللازمة كي يبقى للولد مجال الخيار الشخصي</a:t>
            </a:r>
            <a:r>
              <a:rPr lang="ar-EG" sz="2000" b="1" dirty="0" smtClean="0">
                <a:solidFill>
                  <a:schemeClr val="tx1"/>
                </a:solidFill>
              </a:rPr>
              <a:t>ّ</a:t>
            </a:r>
            <a:r>
              <a:rPr lang="ar-SA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Sonia\Desktop\autor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699000"/>
            <a:ext cx="3124200" cy="193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001000" y="358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 smtClean="0"/>
              <a:t>ثالثا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344269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600" b="1" dirty="0" smtClean="0"/>
              <a:t>بعض شروط الممارسة السليمة للسلطة الوالدية </a:t>
            </a:r>
            <a:endParaRPr lang="en-US" sz="3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93812"/>
            <a:ext cx="91440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Arrow 7"/>
          <p:cNvSpPr/>
          <p:nvPr/>
        </p:nvSpPr>
        <p:spPr>
          <a:xfrm>
            <a:off x="7239000" y="533400"/>
            <a:ext cx="838200" cy="304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2665412"/>
            <a:ext cx="39624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16764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/>
              <a:t>7- أن نفسح </a:t>
            </a:r>
            <a:r>
              <a:rPr lang="ar-EG" sz="2400" b="1" dirty="0" smtClean="0"/>
              <a:t>أ</a:t>
            </a:r>
            <a:r>
              <a:rPr lang="ar-SA" sz="2400" b="1" dirty="0" smtClean="0"/>
              <a:t>مام الولد مجال الاستفادة من </a:t>
            </a:r>
            <a:r>
              <a:rPr lang="ar-EG" sz="2400" b="1" dirty="0" smtClean="0"/>
              <a:t>أ</a:t>
            </a:r>
            <a:r>
              <a:rPr lang="ar-SA" sz="2400" b="1" dirty="0" smtClean="0"/>
              <a:t>خطائه:</a:t>
            </a:r>
            <a:endParaRPr lang="en-US" sz="2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1711404"/>
            <a:ext cx="32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/>
              <a:t>6- </a:t>
            </a:r>
            <a:r>
              <a:rPr lang="ar-EG" sz="2400" b="1" dirty="0" smtClean="0"/>
              <a:t>أ</a:t>
            </a:r>
            <a:r>
              <a:rPr lang="ar-SA" sz="2400" b="1" dirty="0" smtClean="0"/>
              <a:t>ن نتحاشى </a:t>
            </a:r>
            <a:r>
              <a:rPr lang="ar-EG" sz="2400" b="1" dirty="0" smtClean="0"/>
              <a:t>إ</a:t>
            </a:r>
            <a:r>
              <a:rPr lang="ar-SA" sz="2400" b="1" dirty="0" smtClean="0"/>
              <a:t>صدار الأوامر الجامدة: </a:t>
            </a:r>
          </a:p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00600" y="2667000"/>
            <a:ext cx="3886200" cy="1588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816</Words>
  <Application>Microsoft Office PowerPoint</Application>
  <PresentationFormat>On-screen Show (4:3)</PresentationFormat>
  <Paragraphs>99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Sonia</dc:creator>
  <cp:lastModifiedBy>User</cp:lastModifiedBy>
  <cp:revision>77</cp:revision>
  <dcterms:created xsi:type="dcterms:W3CDTF">2013-06-28T16:15:54Z</dcterms:created>
  <dcterms:modified xsi:type="dcterms:W3CDTF">2016-01-18T09:15:15Z</dcterms:modified>
</cp:coreProperties>
</file>